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1" autoAdjust="0"/>
  </p:normalViewPr>
  <p:slideViewPr>
    <p:cSldViewPr snapToGrid="0" snapToObjects="1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5081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911358"/>
            <a:ext cx="4286250" cy="14401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862" b="1" kern="0" spc="-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Projeto de Banco de Dados: Sistema de Matrícula Escolar</a:t>
            </a:r>
            <a:endParaRPr lang="en-US" sz="2862" dirty="0"/>
          </a:p>
        </p:txBody>
      </p:sp>
      <p:sp>
        <p:nvSpPr>
          <p:cNvPr id="4" name="Text 1"/>
          <p:cNvSpPr/>
          <p:nvPr/>
        </p:nvSpPr>
        <p:spPr>
          <a:xfrm>
            <a:off x="428625" y="2453231"/>
            <a:ext cx="5240217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Gerenciamento de Alunos via CLI (Java + MySQL)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428625" y="3098788"/>
            <a:ext cx="840038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kern="0" spc="1" dirty="0" err="1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Integrantes</a:t>
            </a:r>
            <a:r>
              <a:rPr lang="en-US" sz="1000" b="1" kern="0" spc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428625" y="3263094"/>
            <a:ext cx="4150175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Pedro Paulo, Mariana Dias, Rafael Souza, </a:t>
            </a:r>
            <a:r>
              <a:rPr lang="en-US" sz="10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Winiston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Alle, Yuri Natanael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428625" y="3505982"/>
            <a:ext cx="1254511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kern="0" spc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Disciplina / Matéria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428625" y="3670287"/>
            <a:ext cx="3637214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</a:rPr>
              <a:t>Programação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orientada</a:t>
            </a:r>
            <a:r>
              <a:rPr lang="en-US" sz="1000" dirty="0">
                <a:solidFill>
                  <a:schemeClr val="bg1"/>
                </a:solidFill>
              </a:rPr>
              <a:t> a </a:t>
            </a:r>
            <a:r>
              <a:rPr lang="en-US" sz="1000" dirty="0" err="1">
                <a:solidFill>
                  <a:schemeClr val="bg1"/>
                </a:solidFill>
              </a:rPr>
              <a:t>objetos</a:t>
            </a:r>
            <a:r>
              <a:rPr lang="en-US" sz="1000" dirty="0">
                <a:solidFill>
                  <a:schemeClr val="bg1"/>
                </a:solidFill>
              </a:rPr>
              <a:t> (POO) /Samuel Novais Moura Junior</a:t>
            </a:r>
          </a:p>
        </p:txBody>
      </p:sp>
      <p:sp>
        <p:nvSpPr>
          <p:cNvPr id="9" name="Text 6"/>
          <p:cNvSpPr/>
          <p:nvPr/>
        </p:nvSpPr>
        <p:spPr>
          <a:xfrm>
            <a:off x="428625" y="3913175"/>
            <a:ext cx="1416413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kern="0" spc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da Apresentação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428625" y="4077481"/>
            <a:ext cx="1348126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31 de outubro de 2025</a:t>
            </a:r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34"/>
            <a:ext cx="9144000" cy="56295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57188"/>
            <a:ext cx="8286750" cy="514350"/>
          </a:xfrm>
          <a:prstGeom prst="rect">
            <a:avLst/>
          </a:prstGeom>
          <a:noFill/>
          <a:ln/>
        </p:spPr>
        <p:txBody>
          <a:bodyPr wrap="square" lIns="0" tIns="0" rIns="0" bIns="170053" rtlCol="0" anchor="ctr">
            <a:spAutoFit/>
          </a:bodyPr>
          <a:lstStyle/>
          <a:p>
            <a:pPr marL="0" indent="0">
              <a:buNone/>
            </a:pPr>
            <a:r>
              <a:rPr lang="en-US" sz="180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Pacote Controle: Classes Conexão e AlunoServico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428625" y="944047"/>
            <a:ext cx="8286750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pacote controle implementa a lógica de negócios da aplicação. Duas classes trabalham em conjunto: uma gerencia a conexão com o banco de dados, outra implementa todas as operações CRUD.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428625" y="1478756"/>
            <a:ext cx="4000500" cy="3772207"/>
          </a:xfrm>
          <a:prstGeom prst="rect">
            <a:avLst/>
          </a:prstGeom>
          <a:solidFill>
            <a:srgbClr val="00D4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428625" y="1478756"/>
            <a:ext cx="28575" cy="3772207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07219" y="1677739"/>
            <a:ext cx="856004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Conexao.java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607219" y="1923455"/>
            <a:ext cx="3629025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Classe utilitária responsável por estabelecer e gerenciar a conexão com o banco de dados MySQL.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607219" y="2474603"/>
            <a:ext cx="1467966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kern="0" spc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Atributos (Constantes)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607219" y="2681027"/>
            <a:ext cx="3629025" cy="421118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607219" y="2681027"/>
            <a:ext cx="21431" cy="421118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692944" y="2738922"/>
            <a:ext cx="253274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URL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692944" y="2888759"/>
            <a:ext cx="1737655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Endereço do banco de dados</a:t>
            </a:r>
            <a:endParaRPr lang="en-US" sz="1000" dirty="0"/>
          </a:p>
        </p:txBody>
      </p:sp>
      <p:sp>
        <p:nvSpPr>
          <p:cNvPr id="14" name="Shape 11"/>
          <p:cNvSpPr/>
          <p:nvPr/>
        </p:nvSpPr>
        <p:spPr>
          <a:xfrm>
            <a:off x="607219" y="3159296"/>
            <a:ext cx="3629025" cy="421118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2"/>
          <p:cNvSpPr/>
          <p:nvPr/>
        </p:nvSpPr>
        <p:spPr>
          <a:xfrm>
            <a:off x="607219" y="3159296"/>
            <a:ext cx="21431" cy="421118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3"/>
          <p:cNvSpPr/>
          <p:nvPr/>
        </p:nvSpPr>
        <p:spPr>
          <a:xfrm>
            <a:off x="692944" y="3217190"/>
            <a:ext cx="323807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USER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692944" y="3367028"/>
            <a:ext cx="1473160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Usuário do MySQL (root</a:t>
            </a:r>
            <a:r>
              <a:rPr lang="en-US" sz="674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674" dirty="0"/>
          </a:p>
        </p:txBody>
      </p:sp>
      <p:sp>
        <p:nvSpPr>
          <p:cNvPr id="18" name="Shape 15"/>
          <p:cNvSpPr/>
          <p:nvPr/>
        </p:nvSpPr>
        <p:spPr>
          <a:xfrm>
            <a:off x="607219" y="3637564"/>
            <a:ext cx="3629025" cy="421118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Shape 16"/>
          <p:cNvSpPr/>
          <p:nvPr/>
        </p:nvSpPr>
        <p:spPr>
          <a:xfrm>
            <a:off x="607219" y="3637564"/>
            <a:ext cx="21431" cy="421118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Text 17"/>
          <p:cNvSpPr/>
          <p:nvPr/>
        </p:nvSpPr>
        <p:spPr>
          <a:xfrm>
            <a:off x="692944" y="3695459"/>
            <a:ext cx="309380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PASS</a:t>
            </a:r>
            <a:endParaRPr lang="en-US" sz="1000" dirty="0"/>
          </a:p>
        </p:txBody>
      </p:sp>
      <p:sp>
        <p:nvSpPr>
          <p:cNvPr id="21" name="Text 18"/>
          <p:cNvSpPr/>
          <p:nvPr/>
        </p:nvSpPr>
        <p:spPr>
          <a:xfrm>
            <a:off x="692944" y="3845296"/>
            <a:ext cx="1546898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Senha do banco de dados</a:t>
            </a:r>
            <a:endParaRPr lang="en-US" sz="1000" dirty="0"/>
          </a:p>
        </p:txBody>
      </p:sp>
      <p:sp>
        <p:nvSpPr>
          <p:cNvPr id="22" name="Text 19"/>
          <p:cNvSpPr/>
          <p:nvPr/>
        </p:nvSpPr>
        <p:spPr>
          <a:xfrm>
            <a:off x="607219" y="4204088"/>
            <a:ext cx="1092094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kern="0" spc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Método Principal</a:t>
            </a:r>
            <a:endParaRPr lang="en-US" sz="1000" dirty="0"/>
          </a:p>
        </p:txBody>
      </p:sp>
      <p:sp>
        <p:nvSpPr>
          <p:cNvPr id="23" name="Shape 20"/>
          <p:cNvSpPr/>
          <p:nvPr/>
        </p:nvSpPr>
        <p:spPr>
          <a:xfrm>
            <a:off x="607219" y="4410512"/>
            <a:ext cx="3629025" cy="421118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Shape 21"/>
          <p:cNvSpPr/>
          <p:nvPr/>
        </p:nvSpPr>
        <p:spPr>
          <a:xfrm>
            <a:off x="607219" y="4410512"/>
            <a:ext cx="21431" cy="421118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Text 22"/>
          <p:cNvSpPr/>
          <p:nvPr/>
        </p:nvSpPr>
        <p:spPr>
          <a:xfrm>
            <a:off x="692944" y="4468407"/>
            <a:ext cx="865622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getConexao()</a:t>
            </a:r>
            <a:endParaRPr lang="en-US" sz="1000" dirty="0"/>
          </a:p>
        </p:txBody>
      </p:sp>
      <p:sp>
        <p:nvSpPr>
          <p:cNvPr id="26" name="Text 23"/>
          <p:cNvSpPr/>
          <p:nvPr/>
        </p:nvSpPr>
        <p:spPr>
          <a:xfrm>
            <a:off x="692944" y="4618244"/>
            <a:ext cx="3308598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Retorna uma conexão ativa com o MySQL usando JDBC</a:t>
            </a:r>
            <a:endParaRPr lang="en-US" sz="1000" dirty="0"/>
          </a:p>
        </p:txBody>
      </p:sp>
      <p:sp>
        <p:nvSpPr>
          <p:cNvPr id="27" name="Shape 24"/>
          <p:cNvSpPr/>
          <p:nvPr/>
        </p:nvSpPr>
        <p:spPr>
          <a:xfrm>
            <a:off x="4700588" y="1478756"/>
            <a:ext cx="4014788" cy="3772207"/>
          </a:xfrm>
          <a:prstGeom prst="rect">
            <a:avLst/>
          </a:prstGeom>
          <a:solidFill>
            <a:srgbClr val="FF006E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8" name="Shape 25"/>
          <p:cNvSpPr/>
          <p:nvPr/>
        </p:nvSpPr>
        <p:spPr>
          <a:xfrm>
            <a:off x="4700588" y="1478756"/>
            <a:ext cx="28575" cy="3772207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Text 26"/>
          <p:cNvSpPr/>
          <p:nvPr/>
        </p:nvSpPr>
        <p:spPr>
          <a:xfrm>
            <a:off x="4893469" y="1677739"/>
            <a:ext cx="1141338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AlunoServico.java</a:t>
            </a:r>
            <a:endParaRPr lang="en-US" sz="1000" dirty="0"/>
          </a:p>
        </p:txBody>
      </p:sp>
      <p:sp>
        <p:nvSpPr>
          <p:cNvPr id="30" name="Text 27"/>
          <p:cNvSpPr/>
          <p:nvPr/>
        </p:nvSpPr>
        <p:spPr>
          <a:xfrm>
            <a:off x="4893469" y="1923455"/>
            <a:ext cx="3643313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"controller" da aplicação. Implementa toda a lógica CRUD e coordena operações entre a visão e o banco de dados.</a:t>
            </a:r>
            <a:endParaRPr lang="en-US" sz="1000" dirty="0"/>
          </a:p>
        </p:txBody>
      </p:sp>
      <p:sp>
        <p:nvSpPr>
          <p:cNvPr id="31" name="Text 28"/>
          <p:cNvSpPr/>
          <p:nvPr/>
        </p:nvSpPr>
        <p:spPr>
          <a:xfrm>
            <a:off x="4893469" y="2474603"/>
            <a:ext cx="950517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kern="0" spc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Métodos CRUD</a:t>
            </a:r>
            <a:endParaRPr lang="en-US" sz="1000" dirty="0"/>
          </a:p>
        </p:txBody>
      </p:sp>
      <p:sp>
        <p:nvSpPr>
          <p:cNvPr id="32" name="Shape 29"/>
          <p:cNvSpPr/>
          <p:nvPr/>
        </p:nvSpPr>
        <p:spPr>
          <a:xfrm>
            <a:off x="4893469" y="2681027"/>
            <a:ext cx="3643313" cy="421118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3" name="Shape 30"/>
          <p:cNvSpPr/>
          <p:nvPr/>
        </p:nvSpPr>
        <p:spPr>
          <a:xfrm>
            <a:off x="4893469" y="2681027"/>
            <a:ext cx="21431" cy="421118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4" name="Text 31"/>
          <p:cNvSpPr/>
          <p:nvPr/>
        </p:nvSpPr>
        <p:spPr>
          <a:xfrm>
            <a:off x="4979194" y="2738922"/>
            <a:ext cx="1466748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cadastrarAluno(Aluno)</a:t>
            </a:r>
            <a:endParaRPr lang="en-US" sz="1000" dirty="0"/>
          </a:p>
        </p:txBody>
      </p:sp>
      <p:sp>
        <p:nvSpPr>
          <p:cNvPr id="35" name="Text 32"/>
          <p:cNvSpPr/>
          <p:nvPr/>
        </p:nvSpPr>
        <p:spPr>
          <a:xfrm>
            <a:off x="4979194" y="2888759"/>
            <a:ext cx="2385268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INSERT - Salva um novo aluno no banco</a:t>
            </a:r>
            <a:endParaRPr lang="en-US" sz="1000" dirty="0"/>
          </a:p>
        </p:txBody>
      </p:sp>
      <p:sp>
        <p:nvSpPr>
          <p:cNvPr id="36" name="Shape 33"/>
          <p:cNvSpPr/>
          <p:nvPr/>
        </p:nvSpPr>
        <p:spPr>
          <a:xfrm>
            <a:off x="4893469" y="3159296"/>
            <a:ext cx="3643313" cy="421118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7" name="Shape 34"/>
          <p:cNvSpPr/>
          <p:nvPr/>
        </p:nvSpPr>
        <p:spPr>
          <a:xfrm>
            <a:off x="4893469" y="3159296"/>
            <a:ext cx="21431" cy="421118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8" name="Text 35"/>
          <p:cNvSpPr/>
          <p:nvPr/>
        </p:nvSpPr>
        <p:spPr>
          <a:xfrm>
            <a:off x="4979194" y="3217190"/>
            <a:ext cx="872034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listarAlunos()</a:t>
            </a:r>
            <a:endParaRPr lang="en-US" sz="1000" dirty="0"/>
          </a:p>
        </p:txBody>
      </p:sp>
      <p:sp>
        <p:nvSpPr>
          <p:cNvPr id="39" name="Text 36"/>
          <p:cNvSpPr/>
          <p:nvPr/>
        </p:nvSpPr>
        <p:spPr>
          <a:xfrm>
            <a:off x="4979194" y="3367028"/>
            <a:ext cx="2685030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* - Retorna lista com todos os alunos</a:t>
            </a:r>
            <a:endParaRPr lang="en-US" sz="1000" dirty="0"/>
          </a:p>
        </p:txBody>
      </p:sp>
      <p:sp>
        <p:nvSpPr>
          <p:cNvPr id="40" name="Shape 37"/>
          <p:cNvSpPr/>
          <p:nvPr/>
        </p:nvSpPr>
        <p:spPr>
          <a:xfrm>
            <a:off x="4893469" y="3637564"/>
            <a:ext cx="3643313" cy="421118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1" name="Shape 38"/>
          <p:cNvSpPr/>
          <p:nvPr/>
        </p:nvSpPr>
        <p:spPr>
          <a:xfrm>
            <a:off x="4893469" y="3637564"/>
            <a:ext cx="21431" cy="421118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2" name="Text 39"/>
          <p:cNvSpPr/>
          <p:nvPr/>
        </p:nvSpPr>
        <p:spPr>
          <a:xfrm>
            <a:off x="4979194" y="3695459"/>
            <a:ext cx="1728037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buscarAlunoPorCpf(String)</a:t>
            </a:r>
            <a:endParaRPr lang="en-US" sz="1000" dirty="0"/>
          </a:p>
        </p:txBody>
      </p:sp>
      <p:sp>
        <p:nvSpPr>
          <p:cNvPr id="43" name="Text 40"/>
          <p:cNvSpPr/>
          <p:nvPr/>
        </p:nvSpPr>
        <p:spPr>
          <a:xfrm>
            <a:off x="4979194" y="3845296"/>
            <a:ext cx="2600071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WHERE - Busca um aluno específico</a:t>
            </a:r>
            <a:endParaRPr lang="en-US" sz="1000" dirty="0"/>
          </a:p>
        </p:txBody>
      </p:sp>
      <p:sp>
        <p:nvSpPr>
          <p:cNvPr id="44" name="Shape 41"/>
          <p:cNvSpPr/>
          <p:nvPr/>
        </p:nvSpPr>
        <p:spPr>
          <a:xfrm>
            <a:off x="4893469" y="4115832"/>
            <a:ext cx="3643313" cy="421118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5" name="Shape 42"/>
          <p:cNvSpPr/>
          <p:nvPr/>
        </p:nvSpPr>
        <p:spPr>
          <a:xfrm>
            <a:off x="4893469" y="4115832"/>
            <a:ext cx="21431" cy="421118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6" name="Text 43"/>
          <p:cNvSpPr/>
          <p:nvPr/>
        </p:nvSpPr>
        <p:spPr>
          <a:xfrm>
            <a:off x="4979194" y="4173727"/>
            <a:ext cx="1239122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editarAluno(Aluno)</a:t>
            </a:r>
            <a:endParaRPr lang="en-US" sz="1000" dirty="0"/>
          </a:p>
        </p:txBody>
      </p:sp>
      <p:sp>
        <p:nvSpPr>
          <p:cNvPr id="47" name="Text 44"/>
          <p:cNvSpPr/>
          <p:nvPr/>
        </p:nvSpPr>
        <p:spPr>
          <a:xfrm>
            <a:off x="4979194" y="4323565"/>
            <a:ext cx="2159245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UPDATE - Modifica dados existentes</a:t>
            </a:r>
            <a:endParaRPr lang="en-US" sz="1000" dirty="0"/>
          </a:p>
        </p:txBody>
      </p:sp>
      <p:sp>
        <p:nvSpPr>
          <p:cNvPr id="48" name="Shape 45"/>
          <p:cNvSpPr/>
          <p:nvPr/>
        </p:nvSpPr>
        <p:spPr>
          <a:xfrm>
            <a:off x="4893469" y="4594101"/>
            <a:ext cx="3643313" cy="421118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9" name="Shape 46"/>
          <p:cNvSpPr/>
          <p:nvPr/>
        </p:nvSpPr>
        <p:spPr>
          <a:xfrm>
            <a:off x="4893469" y="4594101"/>
            <a:ext cx="21431" cy="421118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0" name="Text 47"/>
          <p:cNvSpPr/>
          <p:nvPr/>
        </p:nvSpPr>
        <p:spPr>
          <a:xfrm>
            <a:off x="4979194" y="4651995"/>
            <a:ext cx="1412246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removerAluno(String)</a:t>
            </a:r>
            <a:endParaRPr lang="en-US" sz="1000" dirty="0"/>
          </a:p>
        </p:txBody>
      </p:sp>
      <p:sp>
        <p:nvSpPr>
          <p:cNvPr id="51" name="Text 48"/>
          <p:cNvSpPr/>
          <p:nvPr/>
        </p:nvSpPr>
        <p:spPr>
          <a:xfrm>
            <a:off x="4979194" y="4801833"/>
            <a:ext cx="2003754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DELETE - Remove aluno do banco</a:t>
            </a:r>
            <a:endParaRPr lang="en-US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0771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57188"/>
            <a:ext cx="8286750" cy="514350"/>
          </a:xfrm>
          <a:prstGeom prst="rect">
            <a:avLst/>
          </a:prstGeom>
          <a:noFill/>
          <a:ln/>
        </p:spPr>
        <p:txBody>
          <a:bodyPr wrap="square" lIns="0" tIns="0" rIns="0" bIns="170053" rtlCol="0" anchor="ctr">
            <a:spAutoFit/>
          </a:bodyPr>
          <a:lstStyle/>
          <a:p>
            <a:pPr marL="0" indent="0">
              <a:buNone/>
            </a:pPr>
            <a:r>
              <a:rPr lang="en-US" sz="180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Pacote Visão: Classe Main - Conceitos Fundamentais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428625" y="1064419"/>
            <a:ext cx="4036219" cy="1827014"/>
          </a:xfrm>
          <a:prstGeom prst="rect">
            <a:avLst/>
          </a:prstGeom>
          <a:solidFill>
            <a:srgbClr val="00D4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428625" y="1064419"/>
            <a:ext cx="28575" cy="1827014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607219" y="1166813"/>
            <a:ext cx="145995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kern="0" spc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que é a Classe Main?</a:t>
            </a:r>
          </a:p>
          <a:p>
            <a:pPr marL="0" indent="0">
              <a:buNone/>
            </a:pP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607219" y="1367768"/>
            <a:ext cx="3679031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É o </a:t>
            </a:r>
            <a:r>
              <a:rPr lang="en-US" sz="1000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ponto de entrada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do programa. Quando você executa a aplicação, a Java chama pelo método </a:t>
            </a: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main()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nesta classe para iniciar a </a:t>
            </a:r>
            <a:r>
              <a:rPr lang="en-US" sz="10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execução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pPr marL="0" indent="0">
              <a:buNone/>
            </a:pP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607219" y="1870435"/>
            <a:ext cx="3679031" cy="4616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Responsável por gerenciar toda a </a:t>
            </a:r>
            <a:r>
              <a:rPr lang="en-US" sz="1000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interação com o usuário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através do terminal, exibindo menus e coordenando as operações solicitadas.</a:t>
            </a:r>
            <a:endParaRPr lang="en-US" sz="1000" dirty="0"/>
          </a:p>
        </p:txBody>
      </p:sp>
      <p:sp>
        <p:nvSpPr>
          <p:cNvPr id="9" name="Shape 6"/>
          <p:cNvSpPr/>
          <p:nvPr/>
        </p:nvSpPr>
        <p:spPr>
          <a:xfrm>
            <a:off x="4679156" y="1064419"/>
            <a:ext cx="4036219" cy="1827014"/>
          </a:xfrm>
          <a:prstGeom prst="rect">
            <a:avLst/>
          </a:prstGeom>
          <a:solidFill>
            <a:srgbClr val="FF006E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4679156" y="1064419"/>
            <a:ext cx="28575" cy="1827014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4857750" y="1243757"/>
            <a:ext cx="1177182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kern="0" spc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Responsabilidade</a:t>
            </a:r>
            <a:r>
              <a:rPr lang="en-US" sz="784" b="1" kern="0" spc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</a:t>
            </a:r>
            <a:endParaRPr lang="en-US" sz="784" dirty="0"/>
          </a:p>
        </p:txBody>
      </p:sp>
      <p:sp>
        <p:nvSpPr>
          <p:cNvPr id="12" name="Text 9"/>
          <p:cNvSpPr/>
          <p:nvPr/>
        </p:nvSpPr>
        <p:spPr>
          <a:xfrm>
            <a:off x="4857750" y="1505545"/>
            <a:ext cx="500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683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83" dirty="0"/>
          </a:p>
        </p:txBody>
      </p:sp>
      <p:sp>
        <p:nvSpPr>
          <p:cNvPr id="13" name="Text 10"/>
          <p:cNvSpPr/>
          <p:nvPr/>
        </p:nvSpPr>
        <p:spPr>
          <a:xfrm>
            <a:off x="5000625" y="1497360"/>
            <a:ext cx="1500411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Exibir o menu ao usuário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4857750" y="1701998"/>
            <a:ext cx="500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683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83" dirty="0"/>
          </a:p>
        </p:txBody>
      </p:sp>
      <p:sp>
        <p:nvSpPr>
          <p:cNvPr id="15" name="Text 12"/>
          <p:cNvSpPr/>
          <p:nvPr/>
        </p:nvSpPr>
        <p:spPr>
          <a:xfrm>
            <a:off x="5000625" y="1693813"/>
            <a:ext cx="1436291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Ler entradas do usuário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4857750" y="1898452"/>
            <a:ext cx="500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683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83" dirty="0"/>
          </a:p>
        </p:txBody>
      </p:sp>
      <p:sp>
        <p:nvSpPr>
          <p:cNvPr id="17" name="Text 14"/>
          <p:cNvSpPr/>
          <p:nvPr/>
        </p:nvSpPr>
        <p:spPr>
          <a:xfrm>
            <a:off x="5000625" y="1890266"/>
            <a:ext cx="2043829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Chamar métodos da AlunoServico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4857750" y="2094905"/>
            <a:ext cx="500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683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83" dirty="0"/>
          </a:p>
        </p:txBody>
      </p:sp>
      <p:sp>
        <p:nvSpPr>
          <p:cNvPr id="19" name="Text 16"/>
          <p:cNvSpPr/>
          <p:nvPr/>
        </p:nvSpPr>
        <p:spPr>
          <a:xfrm>
            <a:off x="5000625" y="2086720"/>
            <a:ext cx="1736053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Manter o programa rodando</a:t>
            </a:r>
            <a:endParaRPr lang="en-US" sz="1000" dirty="0"/>
          </a:p>
        </p:txBody>
      </p:sp>
      <p:sp>
        <p:nvSpPr>
          <p:cNvPr id="20" name="Text 17"/>
          <p:cNvSpPr/>
          <p:nvPr/>
        </p:nvSpPr>
        <p:spPr>
          <a:xfrm>
            <a:off x="4857750" y="2291358"/>
            <a:ext cx="500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683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83" dirty="0"/>
          </a:p>
        </p:txBody>
      </p:sp>
      <p:sp>
        <p:nvSpPr>
          <p:cNvPr id="21" name="Text 18"/>
          <p:cNvSpPr/>
          <p:nvPr/>
        </p:nvSpPr>
        <p:spPr>
          <a:xfrm>
            <a:off x="5000625" y="2283173"/>
            <a:ext cx="1686359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Validar opções selecionadas</a:t>
            </a:r>
            <a:endParaRPr lang="en-US" sz="1000" dirty="0"/>
          </a:p>
        </p:txBody>
      </p:sp>
      <p:sp>
        <p:nvSpPr>
          <p:cNvPr id="22" name="Text 19"/>
          <p:cNvSpPr/>
          <p:nvPr/>
        </p:nvSpPr>
        <p:spPr>
          <a:xfrm>
            <a:off x="4857750" y="2487811"/>
            <a:ext cx="500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683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83" dirty="0"/>
          </a:p>
        </p:txBody>
      </p:sp>
      <p:sp>
        <p:nvSpPr>
          <p:cNvPr id="23" name="Text 20"/>
          <p:cNvSpPr/>
          <p:nvPr/>
        </p:nvSpPr>
        <p:spPr>
          <a:xfrm>
            <a:off x="5000625" y="2479626"/>
            <a:ext cx="1830629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Exibir mensagens de feedback</a:t>
            </a:r>
            <a:endParaRPr lang="en-US" sz="1000" dirty="0"/>
          </a:p>
        </p:txBody>
      </p:sp>
      <p:sp>
        <p:nvSpPr>
          <p:cNvPr id="24" name="Shape 21"/>
          <p:cNvSpPr/>
          <p:nvPr/>
        </p:nvSpPr>
        <p:spPr>
          <a:xfrm>
            <a:off x="428625" y="3105745"/>
            <a:ext cx="4036219" cy="1859831"/>
          </a:xfrm>
          <a:prstGeom prst="rect">
            <a:avLst/>
          </a:prstGeom>
          <a:solidFill>
            <a:srgbClr val="64FFDA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Shape 22"/>
          <p:cNvSpPr/>
          <p:nvPr/>
        </p:nvSpPr>
        <p:spPr>
          <a:xfrm>
            <a:off x="428625" y="3105745"/>
            <a:ext cx="28575" cy="1859831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Text 23"/>
          <p:cNvSpPr/>
          <p:nvPr/>
        </p:nvSpPr>
        <p:spPr>
          <a:xfrm>
            <a:off x="607219" y="3285083"/>
            <a:ext cx="1615570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kern="0" spc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Método main() e Scanner</a:t>
            </a:r>
            <a:endParaRPr lang="en-US" sz="1000" dirty="0"/>
          </a:p>
        </p:txBody>
      </p:sp>
      <p:sp>
        <p:nvSpPr>
          <p:cNvPr id="27" name="Text 24"/>
          <p:cNvSpPr/>
          <p:nvPr/>
        </p:nvSpPr>
        <p:spPr>
          <a:xfrm>
            <a:off x="607219" y="3554927"/>
            <a:ext cx="2608086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método </a:t>
            </a:r>
            <a:r>
              <a:rPr lang="en-US" sz="10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main()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cria objetos importantes:</a:t>
            </a:r>
            <a:endParaRPr lang="en-US" sz="1000" dirty="0"/>
          </a:p>
        </p:txBody>
      </p:sp>
      <p:sp>
        <p:nvSpPr>
          <p:cNvPr id="28" name="Text 25"/>
          <p:cNvSpPr/>
          <p:nvPr/>
        </p:nvSpPr>
        <p:spPr>
          <a:xfrm>
            <a:off x="607219" y="3802596"/>
            <a:ext cx="500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683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83" dirty="0"/>
          </a:p>
        </p:txBody>
      </p:sp>
      <p:sp>
        <p:nvSpPr>
          <p:cNvPr id="29" name="Text 26"/>
          <p:cNvSpPr/>
          <p:nvPr/>
        </p:nvSpPr>
        <p:spPr>
          <a:xfrm>
            <a:off x="750094" y="3817494"/>
            <a:ext cx="387927" cy="1077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Scanner</a:t>
            </a:r>
            <a:r>
              <a:rPr lang="en-US" sz="634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  <a:endParaRPr lang="en-US" sz="634" dirty="0"/>
          </a:p>
        </p:txBody>
      </p:sp>
      <p:sp>
        <p:nvSpPr>
          <p:cNvPr id="30" name="Text 27"/>
          <p:cNvSpPr/>
          <p:nvPr/>
        </p:nvSpPr>
        <p:spPr>
          <a:xfrm>
            <a:off x="1142191" y="3794411"/>
            <a:ext cx="1216680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Lê dados do usuário</a:t>
            </a:r>
            <a:endParaRPr lang="en-US" sz="1000" dirty="0"/>
          </a:p>
        </p:txBody>
      </p:sp>
      <p:sp>
        <p:nvSpPr>
          <p:cNvPr id="31" name="Text 28"/>
          <p:cNvSpPr/>
          <p:nvPr/>
        </p:nvSpPr>
        <p:spPr>
          <a:xfrm>
            <a:off x="607219" y="3999049"/>
            <a:ext cx="500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683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83" dirty="0"/>
          </a:p>
        </p:txBody>
      </p:sp>
      <p:sp>
        <p:nvSpPr>
          <p:cNvPr id="32" name="Text 29"/>
          <p:cNvSpPr/>
          <p:nvPr/>
        </p:nvSpPr>
        <p:spPr>
          <a:xfrm>
            <a:off x="750094" y="4017794"/>
            <a:ext cx="572273" cy="1000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65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AlunoServico</a:t>
            </a:r>
            <a:r>
              <a:rPr lang="en-US" sz="634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  <a:endParaRPr lang="en-US" sz="634" dirty="0"/>
          </a:p>
        </p:txBody>
      </p:sp>
      <p:sp>
        <p:nvSpPr>
          <p:cNvPr id="33" name="Text 30"/>
          <p:cNvSpPr/>
          <p:nvPr/>
        </p:nvSpPr>
        <p:spPr>
          <a:xfrm>
            <a:off x="1342861" y="3998559"/>
            <a:ext cx="822341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Métodos CRUD</a:t>
            </a:r>
            <a:endParaRPr lang="en-US" sz="900" dirty="0"/>
          </a:p>
        </p:txBody>
      </p:sp>
      <p:sp>
        <p:nvSpPr>
          <p:cNvPr id="34" name="Shape 31"/>
          <p:cNvSpPr/>
          <p:nvPr/>
        </p:nvSpPr>
        <p:spPr>
          <a:xfrm>
            <a:off x="607219" y="4224077"/>
            <a:ext cx="3679031" cy="405743"/>
          </a:xfrm>
          <a:prstGeom prst="rect">
            <a:avLst/>
          </a:prstGeom>
          <a:solidFill>
            <a:srgbClr val="0A1428">
              <a:alpha val="80000"/>
            </a:srgbClr>
          </a:solidFill>
          <a:ln w="99">
            <a:solidFill>
              <a:srgbClr val="64FFD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35" name="Text 32"/>
          <p:cNvSpPr/>
          <p:nvPr/>
        </p:nvSpPr>
        <p:spPr>
          <a:xfrm>
            <a:off x="607219" y="4116094"/>
            <a:ext cx="3679031" cy="621709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public static void main(String[] args) { Scanner scanner = new Scanner(System.in); AlunoServico servico = new AlunoServico(); // ... resto do código }</a:t>
            </a:r>
            <a:endParaRPr lang="en-US" sz="900" dirty="0"/>
          </a:p>
        </p:txBody>
      </p:sp>
      <p:sp>
        <p:nvSpPr>
          <p:cNvPr id="36" name="Shape 33"/>
          <p:cNvSpPr/>
          <p:nvPr/>
        </p:nvSpPr>
        <p:spPr>
          <a:xfrm>
            <a:off x="4679156" y="3105745"/>
            <a:ext cx="4036219" cy="1859831"/>
          </a:xfrm>
          <a:prstGeom prst="rect">
            <a:avLst/>
          </a:prstGeom>
          <a:solidFill>
            <a:srgbClr val="00D4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7" name="Shape 34"/>
          <p:cNvSpPr/>
          <p:nvPr/>
        </p:nvSpPr>
        <p:spPr>
          <a:xfrm>
            <a:off x="4679156" y="3105745"/>
            <a:ext cx="28575" cy="1859831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8" name="Text 35"/>
          <p:cNvSpPr/>
          <p:nvPr/>
        </p:nvSpPr>
        <p:spPr>
          <a:xfrm>
            <a:off x="4857750" y="3285083"/>
            <a:ext cx="795154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kern="0" spc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Inicialização</a:t>
            </a:r>
            <a:endParaRPr lang="en-US" sz="1000" dirty="0"/>
          </a:p>
        </p:txBody>
      </p:sp>
      <p:sp>
        <p:nvSpPr>
          <p:cNvPr id="39" name="Text 36"/>
          <p:cNvSpPr/>
          <p:nvPr/>
        </p:nvSpPr>
        <p:spPr>
          <a:xfrm>
            <a:off x="4857750" y="3562982"/>
            <a:ext cx="3679031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classe Main inicializa os componentes necessários para a aplicação funcionar</a:t>
            </a: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  <a:endParaRPr lang="en-US" sz="727" dirty="0"/>
          </a:p>
        </p:txBody>
      </p:sp>
      <p:sp>
        <p:nvSpPr>
          <p:cNvPr id="40" name="Text 37"/>
          <p:cNvSpPr/>
          <p:nvPr/>
        </p:nvSpPr>
        <p:spPr>
          <a:xfrm>
            <a:off x="4857750" y="3972595"/>
            <a:ext cx="500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683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83" dirty="0"/>
          </a:p>
        </p:txBody>
      </p:sp>
      <p:sp>
        <p:nvSpPr>
          <p:cNvPr id="41" name="Text 38"/>
          <p:cNvSpPr/>
          <p:nvPr/>
        </p:nvSpPr>
        <p:spPr>
          <a:xfrm>
            <a:off x="5000625" y="3964410"/>
            <a:ext cx="1519647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Cria instância do Scanner</a:t>
            </a:r>
            <a:endParaRPr lang="en-US" sz="1000" dirty="0"/>
          </a:p>
        </p:txBody>
      </p:sp>
      <p:sp>
        <p:nvSpPr>
          <p:cNvPr id="42" name="Text 39"/>
          <p:cNvSpPr/>
          <p:nvPr/>
        </p:nvSpPr>
        <p:spPr>
          <a:xfrm>
            <a:off x="4857750" y="4169048"/>
            <a:ext cx="500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683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83" dirty="0"/>
          </a:p>
        </p:txBody>
      </p:sp>
      <p:sp>
        <p:nvSpPr>
          <p:cNvPr id="43" name="Text 40"/>
          <p:cNvSpPr/>
          <p:nvPr/>
        </p:nvSpPr>
        <p:spPr>
          <a:xfrm>
            <a:off x="5000625" y="4160863"/>
            <a:ext cx="1816203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Cria instância do AlunoServico</a:t>
            </a:r>
            <a:endParaRPr lang="en-US" sz="1000" dirty="0"/>
          </a:p>
        </p:txBody>
      </p:sp>
      <p:sp>
        <p:nvSpPr>
          <p:cNvPr id="44" name="Text 41"/>
          <p:cNvSpPr/>
          <p:nvPr/>
        </p:nvSpPr>
        <p:spPr>
          <a:xfrm>
            <a:off x="4857750" y="4365501"/>
            <a:ext cx="500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683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83" dirty="0"/>
          </a:p>
        </p:txBody>
      </p:sp>
      <p:sp>
        <p:nvSpPr>
          <p:cNvPr id="45" name="Text 42"/>
          <p:cNvSpPr/>
          <p:nvPr/>
        </p:nvSpPr>
        <p:spPr>
          <a:xfrm>
            <a:off x="5000625" y="4357316"/>
            <a:ext cx="1288814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Inicia o loop principal</a:t>
            </a:r>
            <a:endParaRPr lang="en-US" sz="1000" dirty="0"/>
          </a:p>
        </p:txBody>
      </p:sp>
      <p:sp>
        <p:nvSpPr>
          <p:cNvPr id="46" name="Text 43"/>
          <p:cNvSpPr/>
          <p:nvPr/>
        </p:nvSpPr>
        <p:spPr>
          <a:xfrm>
            <a:off x="4857750" y="4561954"/>
            <a:ext cx="500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683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83" dirty="0"/>
          </a:p>
        </p:txBody>
      </p:sp>
      <p:sp>
        <p:nvSpPr>
          <p:cNvPr id="47" name="Text 44"/>
          <p:cNvSpPr/>
          <p:nvPr/>
        </p:nvSpPr>
        <p:spPr>
          <a:xfrm>
            <a:off x="5000625" y="4553769"/>
            <a:ext cx="1413849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Gerencia o ciclo de vida</a:t>
            </a:r>
            <a:endParaRPr lang="en-US" sz="1000" dirty="0"/>
          </a:p>
        </p:txBody>
      </p:sp>
      <p:sp>
        <p:nvSpPr>
          <p:cNvPr id="48" name="Shape 45"/>
          <p:cNvSpPr/>
          <p:nvPr/>
        </p:nvSpPr>
        <p:spPr>
          <a:xfrm>
            <a:off x="428625" y="5144170"/>
            <a:ext cx="8286750" cy="554338"/>
          </a:xfrm>
          <a:prstGeom prst="rect">
            <a:avLst/>
          </a:prstGeom>
          <a:solidFill>
            <a:srgbClr val="00D4FF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9" name="Shape 46"/>
          <p:cNvSpPr/>
          <p:nvPr/>
        </p:nvSpPr>
        <p:spPr>
          <a:xfrm>
            <a:off x="428625" y="5144170"/>
            <a:ext cx="28575" cy="554338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0" name="Text 47"/>
          <p:cNvSpPr/>
          <p:nvPr/>
        </p:nvSpPr>
        <p:spPr>
          <a:xfrm>
            <a:off x="571500" y="5251326"/>
            <a:ext cx="8001000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584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Próximo Slide</a:t>
            </a:r>
            <a:endParaRPr lang="en-US" sz="584" dirty="0"/>
          </a:p>
        </p:txBody>
      </p:sp>
      <p:sp>
        <p:nvSpPr>
          <p:cNvPr id="51" name="Text 48"/>
          <p:cNvSpPr/>
          <p:nvPr/>
        </p:nvSpPr>
        <p:spPr>
          <a:xfrm>
            <a:off x="571500" y="5431343"/>
            <a:ext cx="8001000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83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Veremos o menu interativo (do-while), fluxo de chamadas e todas as operações CRUD disponíveis no programa.</a:t>
            </a:r>
            <a:endParaRPr lang="en-US" sz="683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34"/>
            <a:ext cx="9144000" cy="53292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57188"/>
            <a:ext cx="8286750" cy="514350"/>
          </a:xfrm>
          <a:prstGeom prst="rect">
            <a:avLst/>
          </a:prstGeom>
          <a:noFill/>
          <a:ln/>
        </p:spPr>
        <p:txBody>
          <a:bodyPr wrap="square" lIns="0" tIns="0" rIns="0" bIns="170053" rtlCol="0" anchor="ctr">
            <a:spAutoFit/>
          </a:bodyPr>
          <a:lstStyle/>
          <a:p>
            <a:pPr marL="0" indent="0">
              <a:buNone/>
            </a:pPr>
            <a:r>
              <a:rPr lang="en-US" sz="180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Pacote Visão: Classe Main - Menu e Fluxo de Operações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428625" y="1064419"/>
            <a:ext cx="8286750" cy="1864519"/>
          </a:xfrm>
          <a:prstGeom prst="rect">
            <a:avLst/>
          </a:prstGeom>
          <a:solidFill>
            <a:srgbClr val="00D4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428625" y="1064419"/>
            <a:ext cx="28575" cy="1864519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607219" y="1238191"/>
            <a:ext cx="208563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 kern="0" spc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Menu Interativo (do-while)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607219" y="1553468"/>
            <a:ext cx="792956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programa usa um loop </a:t>
            </a: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do-while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para manter o menu rodando até o usuário escolher "Sair". Este padrão garante que o menu seja exibido pelo menos uma vez e continue se repetindo enquanto o usuário não encerrar a aplicação.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607219" y="1996678"/>
            <a:ext cx="7929563" cy="357188"/>
          </a:xfrm>
          <a:prstGeom prst="rect">
            <a:avLst/>
          </a:prstGeom>
          <a:solidFill>
            <a:srgbClr val="0A1428">
              <a:alpha val="80000"/>
            </a:srgbClr>
          </a:solidFill>
          <a:ln w="99">
            <a:solidFill>
              <a:srgbClr val="00D4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607219" y="1961880"/>
            <a:ext cx="7929563" cy="426784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 { exibirMenu(); int opcao = scanner.nextInt(); processarOpcao(opcao); } while (continuar);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607219" y="2468567"/>
            <a:ext cx="7707238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variável </a:t>
            </a:r>
            <a:r>
              <a:rPr lang="en-US" sz="900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continuar</a:t>
            </a: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controla o fluxo do loop. Quando o usuário escolhe sair, ela é definida como </a:t>
            </a:r>
            <a:r>
              <a:rPr lang="en-US" sz="9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false</a:t>
            </a: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encerrando a execução do programa.</a:t>
            </a:r>
            <a:endParaRPr lang="en-US" sz="900" dirty="0"/>
          </a:p>
        </p:txBody>
      </p:sp>
      <p:sp>
        <p:nvSpPr>
          <p:cNvPr id="11" name="Shape 8"/>
          <p:cNvSpPr/>
          <p:nvPr/>
        </p:nvSpPr>
        <p:spPr>
          <a:xfrm>
            <a:off x="428625" y="3128963"/>
            <a:ext cx="8286750" cy="1807369"/>
          </a:xfrm>
          <a:prstGeom prst="rect">
            <a:avLst/>
          </a:prstGeom>
          <a:solidFill>
            <a:srgbClr val="64FFDA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9"/>
          <p:cNvSpPr/>
          <p:nvPr/>
        </p:nvSpPr>
        <p:spPr>
          <a:xfrm>
            <a:off x="428625" y="3128963"/>
            <a:ext cx="28575" cy="1807369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607219" y="3318123"/>
            <a:ext cx="2808910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kern="0" spc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Fluxo de Chamadas - Operações Disponíveis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607219" y="3611567"/>
            <a:ext cx="7178247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menu oferece seis operações principais que o usuário pode executar. Cada opção chama um método específico do </a:t>
            </a:r>
            <a:r>
              <a:rPr lang="en-US" sz="900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AlunoServico</a:t>
            </a:r>
            <a:r>
              <a:rPr lang="en-US" sz="78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  <a:endParaRPr lang="en-US" sz="780" dirty="0"/>
          </a:p>
        </p:txBody>
      </p:sp>
      <p:sp>
        <p:nvSpPr>
          <p:cNvPr id="15" name="Shape 12"/>
          <p:cNvSpPr/>
          <p:nvPr/>
        </p:nvSpPr>
        <p:spPr>
          <a:xfrm>
            <a:off x="607219" y="3879056"/>
            <a:ext cx="2571750" cy="385763"/>
          </a:xfrm>
          <a:prstGeom prst="rect">
            <a:avLst/>
          </a:prstGeom>
          <a:solidFill>
            <a:srgbClr val="FF006E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607219" y="3879056"/>
            <a:ext cx="21431" cy="385763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Shape 14"/>
          <p:cNvSpPr/>
          <p:nvPr/>
        </p:nvSpPr>
        <p:spPr>
          <a:xfrm>
            <a:off x="692944" y="3964781"/>
            <a:ext cx="214313" cy="214313"/>
          </a:xfrm>
          <a:prstGeom prst="ellipse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5"/>
          <p:cNvSpPr/>
          <p:nvPr/>
        </p:nvSpPr>
        <p:spPr>
          <a:xfrm>
            <a:off x="692944" y="3994993"/>
            <a:ext cx="214313" cy="1538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992981" y="3957489"/>
            <a:ext cx="2263440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Criar Aluno: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servico.cadastrarAluno()</a:t>
            </a:r>
            <a:endParaRPr lang="en-US" sz="1000" dirty="0"/>
          </a:p>
        </p:txBody>
      </p:sp>
      <p:sp>
        <p:nvSpPr>
          <p:cNvPr id="20" name="Shape 17"/>
          <p:cNvSpPr/>
          <p:nvPr/>
        </p:nvSpPr>
        <p:spPr>
          <a:xfrm>
            <a:off x="3286125" y="3879056"/>
            <a:ext cx="2571750" cy="385763"/>
          </a:xfrm>
          <a:prstGeom prst="rect">
            <a:avLst/>
          </a:prstGeom>
          <a:solidFill>
            <a:srgbClr val="FF006E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Shape 18"/>
          <p:cNvSpPr/>
          <p:nvPr/>
        </p:nvSpPr>
        <p:spPr>
          <a:xfrm>
            <a:off x="3286125" y="3879056"/>
            <a:ext cx="21431" cy="385763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Shape 19"/>
          <p:cNvSpPr/>
          <p:nvPr/>
        </p:nvSpPr>
        <p:spPr>
          <a:xfrm>
            <a:off x="3371850" y="3964781"/>
            <a:ext cx="214313" cy="214313"/>
          </a:xfrm>
          <a:prstGeom prst="ellipse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Text 20"/>
          <p:cNvSpPr/>
          <p:nvPr/>
        </p:nvSpPr>
        <p:spPr>
          <a:xfrm>
            <a:off x="3371850" y="3994993"/>
            <a:ext cx="214313" cy="1538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000" dirty="0"/>
          </a:p>
        </p:txBody>
      </p:sp>
      <p:sp>
        <p:nvSpPr>
          <p:cNvPr id="24" name="Text 21"/>
          <p:cNvSpPr/>
          <p:nvPr/>
        </p:nvSpPr>
        <p:spPr>
          <a:xfrm>
            <a:off x="3671888" y="3957489"/>
            <a:ext cx="2172069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Listar Alunos: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servico.listarAlunos()</a:t>
            </a:r>
            <a:endParaRPr lang="en-US" sz="1000" dirty="0"/>
          </a:p>
        </p:txBody>
      </p:sp>
      <p:sp>
        <p:nvSpPr>
          <p:cNvPr id="25" name="Shape 22"/>
          <p:cNvSpPr/>
          <p:nvPr/>
        </p:nvSpPr>
        <p:spPr>
          <a:xfrm>
            <a:off x="5965031" y="3879056"/>
            <a:ext cx="2571750" cy="385763"/>
          </a:xfrm>
          <a:prstGeom prst="rect">
            <a:avLst/>
          </a:prstGeom>
          <a:solidFill>
            <a:srgbClr val="FF006E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Shape 23"/>
          <p:cNvSpPr/>
          <p:nvPr/>
        </p:nvSpPr>
        <p:spPr>
          <a:xfrm>
            <a:off x="5965031" y="3879056"/>
            <a:ext cx="21431" cy="385763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7" name="Shape 24"/>
          <p:cNvSpPr/>
          <p:nvPr/>
        </p:nvSpPr>
        <p:spPr>
          <a:xfrm>
            <a:off x="6050756" y="3964781"/>
            <a:ext cx="214313" cy="214313"/>
          </a:xfrm>
          <a:prstGeom prst="ellipse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8" name="Text 25"/>
          <p:cNvSpPr/>
          <p:nvPr/>
        </p:nvSpPr>
        <p:spPr>
          <a:xfrm>
            <a:off x="6050756" y="3994993"/>
            <a:ext cx="214313" cy="1538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1000" dirty="0"/>
          </a:p>
        </p:txBody>
      </p:sp>
      <p:sp>
        <p:nvSpPr>
          <p:cNvPr id="29" name="Text 26"/>
          <p:cNvSpPr/>
          <p:nvPr/>
        </p:nvSpPr>
        <p:spPr>
          <a:xfrm>
            <a:off x="6350794" y="3957489"/>
            <a:ext cx="2120773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Editar Aluno: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servico.editarAluno()</a:t>
            </a:r>
            <a:endParaRPr lang="en-US" sz="1000" dirty="0"/>
          </a:p>
        </p:txBody>
      </p:sp>
      <p:sp>
        <p:nvSpPr>
          <p:cNvPr id="30" name="Shape 27"/>
          <p:cNvSpPr/>
          <p:nvPr/>
        </p:nvSpPr>
        <p:spPr>
          <a:xfrm>
            <a:off x="607219" y="4371975"/>
            <a:ext cx="2571750" cy="385763"/>
          </a:xfrm>
          <a:prstGeom prst="rect">
            <a:avLst/>
          </a:prstGeom>
          <a:solidFill>
            <a:srgbClr val="FF006E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1" name="Shape 28"/>
          <p:cNvSpPr/>
          <p:nvPr/>
        </p:nvSpPr>
        <p:spPr>
          <a:xfrm>
            <a:off x="607219" y="4371975"/>
            <a:ext cx="21431" cy="385763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2" name="Shape 29"/>
          <p:cNvSpPr/>
          <p:nvPr/>
        </p:nvSpPr>
        <p:spPr>
          <a:xfrm>
            <a:off x="692944" y="4457700"/>
            <a:ext cx="214313" cy="214313"/>
          </a:xfrm>
          <a:prstGeom prst="ellipse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3" name="Text 30"/>
          <p:cNvSpPr/>
          <p:nvPr/>
        </p:nvSpPr>
        <p:spPr>
          <a:xfrm>
            <a:off x="692944" y="4487912"/>
            <a:ext cx="214313" cy="1538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1000" dirty="0"/>
          </a:p>
        </p:txBody>
      </p:sp>
      <p:sp>
        <p:nvSpPr>
          <p:cNvPr id="34" name="Text 31"/>
          <p:cNvSpPr/>
          <p:nvPr/>
        </p:nvSpPr>
        <p:spPr>
          <a:xfrm>
            <a:off x="992981" y="4458102"/>
            <a:ext cx="2234586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Remover Aluno:</a:t>
            </a: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servico.removerAluno()</a:t>
            </a:r>
            <a:endParaRPr lang="en-US" sz="900" dirty="0"/>
          </a:p>
        </p:txBody>
      </p:sp>
      <p:sp>
        <p:nvSpPr>
          <p:cNvPr id="35" name="Shape 32"/>
          <p:cNvSpPr/>
          <p:nvPr/>
        </p:nvSpPr>
        <p:spPr>
          <a:xfrm>
            <a:off x="3286125" y="4371975"/>
            <a:ext cx="2571750" cy="385763"/>
          </a:xfrm>
          <a:prstGeom prst="rect">
            <a:avLst/>
          </a:prstGeom>
          <a:solidFill>
            <a:srgbClr val="FF006E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6" name="Shape 33"/>
          <p:cNvSpPr/>
          <p:nvPr/>
        </p:nvSpPr>
        <p:spPr>
          <a:xfrm>
            <a:off x="3286125" y="4371975"/>
            <a:ext cx="21431" cy="385763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7" name="Shape 34"/>
          <p:cNvSpPr/>
          <p:nvPr/>
        </p:nvSpPr>
        <p:spPr>
          <a:xfrm>
            <a:off x="3371850" y="4457700"/>
            <a:ext cx="214313" cy="214313"/>
          </a:xfrm>
          <a:prstGeom prst="ellipse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8" name="Text 35"/>
          <p:cNvSpPr/>
          <p:nvPr/>
        </p:nvSpPr>
        <p:spPr>
          <a:xfrm>
            <a:off x="3371850" y="4487912"/>
            <a:ext cx="214313" cy="1538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000" dirty="0"/>
          </a:p>
        </p:txBody>
      </p:sp>
      <p:sp>
        <p:nvSpPr>
          <p:cNvPr id="39" name="Text 36"/>
          <p:cNvSpPr/>
          <p:nvPr/>
        </p:nvSpPr>
        <p:spPr>
          <a:xfrm>
            <a:off x="3671888" y="4458102"/>
            <a:ext cx="2160848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Buscar por CPF:</a:t>
            </a: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servico.buscarPorCpf()</a:t>
            </a:r>
            <a:endParaRPr lang="en-US" sz="900" dirty="0"/>
          </a:p>
        </p:txBody>
      </p:sp>
      <p:sp>
        <p:nvSpPr>
          <p:cNvPr id="40" name="Shape 37"/>
          <p:cNvSpPr/>
          <p:nvPr/>
        </p:nvSpPr>
        <p:spPr>
          <a:xfrm>
            <a:off x="5965031" y="4371975"/>
            <a:ext cx="2571750" cy="385763"/>
          </a:xfrm>
          <a:prstGeom prst="rect">
            <a:avLst/>
          </a:prstGeom>
          <a:solidFill>
            <a:srgbClr val="FF006E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1" name="Shape 38"/>
          <p:cNvSpPr/>
          <p:nvPr/>
        </p:nvSpPr>
        <p:spPr>
          <a:xfrm>
            <a:off x="5965031" y="4371975"/>
            <a:ext cx="21431" cy="385763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2" name="Shape 39"/>
          <p:cNvSpPr/>
          <p:nvPr/>
        </p:nvSpPr>
        <p:spPr>
          <a:xfrm>
            <a:off x="6050756" y="4457700"/>
            <a:ext cx="214313" cy="214313"/>
          </a:xfrm>
          <a:prstGeom prst="ellipse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3" name="Text 40"/>
          <p:cNvSpPr/>
          <p:nvPr/>
        </p:nvSpPr>
        <p:spPr>
          <a:xfrm>
            <a:off x="6050756" y="4487912"/>
            <a:ext cx="214313" cy="1538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1000" dirty="0"/>
          </a:p>
        </p:txBody>
      </p:sp>
      <p:sp>
        <p:nvSpPr>
          <p:cNvPr id="44" name="Text 41"/>
          <p:cNvSpPr/>
          <p:nvPr/>
        </p:nvSpPr>
        <p:spPr>
          <a:xfrm>
            <a:off x="6350794" y="4450408"/>
            <a:ext cx="1469954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Sair: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Encerrar programa</a:t>
            </a:r>
            <a:endParaRPr lang="en-US" sz="1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406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89397"/>
            <a:ext cx="8286750" cy="449931"/>
          </a:xfrm>
          <a:prstGeom prst="rect">
            <a:avLst/>
          </a:prstGeom>
          <a:noFill/>
          <a:ln/>
        </p:spPr>
        <p:txBody>
          <a:bodyPr wrap="square" lIns="0" tIns="0" rIns="0" bIns="170053" rtlCol="0" anchor="ctr">
            <a:spAutoFit/>
          </a:bodyPr>
          <a:lstStyle/>
          <a:p>
            <a:pPr marL="0" indent="0">
              <a:buNone/>
            </a:pPr>
            <a:r>
              <a:rPr lang="en-US" sz="180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História de Usuário: Secretário </a:t>
            </a:r>
            <a:r>
              <a:rPr lang="en-US" sz="1808" b="1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Acadêmico</a:t>
            </a:r>
            <a:r>
              <a:rPr lang="en-US" sz="180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428625" y="1064419"/>
            <a:ext cx="4036219" cy="1507331"/>
          </a:xfrm>
          <a:prstGeom prst="rect">
            <a:avLst/>
          </a:prstGeom>
          <a:solidFill>
            <a:srgbClr val="00D4FF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428625" y="1064419"/>
            <a:ext cx="28575" cy="1507331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607219" y="1243013"/>
            <a:ext cx="285750" cy="285750"/>
          </a:xfrm>
          <a:prstGeom prst="ellipse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07219" y="1293555"/>
            <a:ext cx="285750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👤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607219" y="1595587"/>
            <a:ext cx="791563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kern="0" spc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Como um(a)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607219" y="1788467"/>
            <a:ext cx="1728037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Secretário(a) Acadêmico(a</a:t>
            </a: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784" dirty="0"/>
          </a:p>
        </p:txBody>
      </p:sp>
      <p:sp>
        <p:nvSpPr>
          <p:cNvPr id="10" name="Text 7"/>
          <p:cNvSpPr/>
          <p:nvPr/>
        </p:nvSpPr>
        <p:spPr>
          <a:xfrm>
            <a:off x="607219" y="2057102"/>
            <a:ext cx="3679031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Responsável pela </a:t>
            </a:r>
            <a:r>
              <a:rPr lang="en-US" sz="1000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gestão de registros de alunos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coordenação de informações educacionais na instituição.</a:t>
            </a:r>
            <a:endParaRPr lang="en-US" sz="1000" dirty="0"/>
          </a:p>
        </p:txBody>
      </p:sp>
      <p:sp>
        <p:nvSpPr>
          <p:cNvPr id="11" name="Shape 8"/>
          <p:cNvSpPr/>
          <p:nvPr/>
        </p:nvSpPr>
        <p:spPr>
          <a:xfrm>
            <a:off x="4679156" y="1064419"/>
            <a:ext cx="4036219" cy="1507331"/>
          </a:xfrm>
          <a:prstGeom prst="rect">
            <a:avLst/>
          </a:prstGeom>
          <a:solidFill>
            <a:srgbClr val="FF006E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9"/>
          <p:cNvSpPr/>
          <p:nvPr/>
        </p:nvSpPr>
        <p:spPr>
          <a:xfrm>
            <a:off x="4679156" y="1064419"/>
            <a:ext cx="28575" cy="1507331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Shape 10"/>
          <p:cNvSpPr/>
          <p:nvPr/>
        </p:nvSpPr>
        <p:spPr>
          <a:xfrm>
            <a:off x="4857750" y="1243013"/>
            <a:ext cx="285750" cy="285750"/>
          </a:xfrm>
          <a:prstGeom prst="ellipse">
            <a:avLst/>
          </a:prstGeom>
          <a:solidFill>
            <a:srgbClr val="FF4D7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4857750" y="1293555"/>
            <a:ext cx="285750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⚙️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4857750" y="1595587"/>
            <a:ext cx="571695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kern="0" spc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Eu quero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4857750" y="1788467"/>
            <a:ext cx="1279196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Acessar um Sistema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4857750" y="1980158"/>
            <a:ext cx="3679031" cy="4616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 me permita </a:t>
            </a: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Cadastrar, Buscar, Editar e Remover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alunos de forma </a:t>
            </a: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rápida e segura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através de uma interface de linha de comando.</a:t>
            </a:r>
            <a:endParaRPr lang="en-US" sz="1000" dirty="0"/>
          </a:p>
        </p:txBody>
      </p:sp>
      <p:sp>
        <p:nvSpPr>
          <p:cNvPr id="18" name="Shape 15"/>
          <p:cNvSpPr/>
          <p:nvPr/>
        </p:nvSpPr>
        <p:spPr>
          <a:xfrm>
            <a:off x="428625" y="2786063"/>
            <a:ext cx="4036219" cy="1507331"/>
          </a:xfrm>
          <a:prstGeom prst="rect">
            <a:avLst/>
          </a:prstGeom>
          <a:solidFill>
            <a:srgbClr val="64FFDA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Shape 16"/>
          <p:cNvSpPr/>
          <p:nvPr/>
        </p:nvSpPr>
        <p:spPr>
          <a:xfrm>
            <a:off x="428625" y="2786063"/>
            <a:ext cx="28575" cy="1507331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7"/>
          <p:cNvSpPr/>
          <p:nvPr/>
        </p:nvSpPr>
        <p:spPr>
          <a:xfrm>
            <a:off x="607219" y="2964656"/>
            <a:ext cx="285750" cy="285750"/>
          </a:xfrm>
          <a:prstGeom prst="ellipse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8"/>
          <p:cNvSpPr/>
          <p:nvPr/>
        </p:nvSpPr>
        <p:spPr>
          <a:xfrm>
            <a:off x="607219" y="3015198"/>
            <a:ext cx="285750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</a:t>
            </a:r>
            <a:endParaRPr lang="en-US" sz="1200" dirty="0"/>
          </a:p>
        </p:txBody>
      </p:sp>
      <p:sp>
        <p:nvSpPr>
          <p:cNvPr id="22" name="Text 19"/>
          <p:cNvSpPr/>
          <p:nvPr/>
        </p:nvSpPr>
        <p:spPr>
          <a:xfrm>
            <a:off x="607219" y="3317230"/>
            <a:ext cx="568489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kern="0" spc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Para que</a:t>
            </a:r>
            <a:endParaRPr lang="en-US" sz="1000" dirty="0"/>
          </a:p>
        </p:txBody>
      </p:sp>
      <p:sp>
        <p:nvSpPr>
          <p:cNvPr id="23" name="Text 20"/>
          <p:cNvSpPr/>
          <p:nvPr/>
        </p:nvSpPr>
        <p:spPr>
          <a:xfrm>
            <a:off x="607219" y="3510111"/>
            <a:ext cx="1684757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Manter Dados Atualizados</a:t>
            </a:r>
            <a:endParaRPr lang="en-US" sz="1000" dirty="0"/>
          </a:p>
        </p:txBody>
      </p:sp>
      <p:sp>
        <p:nvSpPr>
          <p:cNvPr id="24" name="Text 21"/>
          <p:cNvSpPr/>
          <p:nvPr/>
        </p:nvSpPr>
        <p:spPr>
          <a:xfrm>
            <a:off x="607219" y="3778746"/>
            <a:ext cx="3679031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Manter o </a:t>
            </a:r>
            <a:r>
              <a:rPr lang="en-US" sz="10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banco de dados da escola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sempre atualizado com </a:t>
            </a:r>
            <a:r>
              <a:rPr lang="en-US" sz="10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informações precisas e íntegras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dos alunos</a:t>
            </a:r>
            <a:r>
              <a:rPr lang="en-US" sz="78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780" dirty="0"/>
          </a:p>
        </p:txBody>
      </p:sp>
      <p:sp>
        <p:nvSpPr>
          <p:cNvPr id="25" name="Shape 22"/>
          <p:cNvSpPr/>
          <p:nvPr/>
        </p:nvSpPr>
        <p:spPr>
          <a:xfrm>
            <a:off x="428625" y="4507706"/>
            <a:ext cx="8286750" cy="554338"/>
          </a:xfrm>
          <a:prstGeom prst="rect">
            <a:avLst/>
          </a:prstGeom>
          <a:solidFill>
            <a:srgbClr val="64FFDA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Shape 23"/>
          <p:cNvSpPr/>
          <p:nvPr/>
        </p:nvSpPr>
        <p:spPr>
          <a:xfrm>
            <a:off x="428625" y="4507706"/>
            <a:ext cx="28575" cy="554338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7" name="Text 24"/>
          <p:cNvSpPr/>
          <p:nvPr/>
        </p:nvSpPr>
        <p:spPr>
          <a:xfrm>
            <a:off x="571500" y="4614863"/>
            <a:ext cx="8001000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584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Próximo Slide</a:t>
            </a:r>
            <a:endParaRPr lang="en-US" sz="584" dirty="0"/>
          </a:p>
        </p:txBody>
      </p:sp>
      <p:sp>
        <p:nvSpPr>
          <p:cNvPr id="28" name="Text 25"/>
          <p:cNvSpPr/>
          <p:nvPr/>
        </p:nvSpPr>
        <p:spPr>
          <a:xfrm>
            <a:off x="571500" y="4794879"/>
            <a:ext cx="8001000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Veremos o contexto completo e as responsabilidades do secretário acadêmico no gerenciamento dos dados escolares.</a:t>
            </a:r>
            <a:endParaRPr lang="en-US" sz="683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641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57188"/>
            <a:ext cx="8286750" cy="514350"/>
          </a:xfrm>
          <a:prstGeom prst="rect">
            <a:avLst/>
          </a:prstGeom>
          <a:noFill/>
          <a:ln/>
        </p:spPr>
        <p:txBody>
          <a:bodyPr wrap="square" lIns="0" tIns="0" rIns="0" bIns="170053" rtlCol="0" anchor="ctr">
            <a:spAutoFit/>
          </a:bodyPr>
          <a:lstStyle/>
          <a:p>
            <a:pPr marL="0" indent="0">
              <a:buNone/>
            </a:pPr>
            <a:r>
              <a:rPr lang="en-US" sz="180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História de Usuário: Contexto e Responsabilidades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428625" y="1064419"/>
            <a:ext cx="8286750" cy="1089422"/>
          </a:xfrm>
          <a:prstGeom prst="rect">
            <a:avLst/>
          </a:prstGeom>
          <a:solidFill>
            <a:srgbClr val="FF006E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428625" y="1064419"/>
            <a:ext cx="28575" cy="1089422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607219" y="1253580"/>
            <a:ext cx="1328120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kern="0" spc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Contexto do Sistema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607219" y="1455092"/>
            <a:ext cx="7929563" cy="4616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secretário acadêmico é responsável por gerenciar os registros de alunos, incluindo </a:t>
            </a: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matrículas, transferências, alterações de dados cadastrais e desligamentos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O sistema deve permitir </a:t>
            </a: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conexões rápidas e confiáveis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para garantir a integridade dos dados em todas as operações.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428625" y="2475309"/>
            <a:ext cx="4054078" cy="1432992"/>
          </a:xfrm>
          <a:prstGeom prst="rect">
            <a:avLst/>
          </a:prstGeom>
          <a:solidFill>
            <a:srgbClr val="64FFDA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428625" y="2475309"/>
            <a:ext cx="28575" cy="1432992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571500" y="2609106"/>
            <a:ext cx="1612621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Gerenciamento de Dados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571500" y="2839641"/>
            <a:ext cx="5715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4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784" dirty="0"/>
          </a:p>
        </p:txBody>
      </p:sp>
      <p:sp>
        <p:nvSpPr>
          <p:cNvPr id="12" name="Text 9"/>
          <p:cNvSpPr/>
          <p:nvPr/>
        </p:nvSpPr>
        <p:spPr>
          <a:xfrm>
            <a:off x="750094" y="2856666"/>
            <a:ext cx="3544240" cy="1231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Gerenciar registros de alunos (matrículas, transferências, desligamentos</a:t>
            </a: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727" dirty="0"/>
          </a:p>
        </p:txBody>
      </p:sp>
      <p:sp>
        <p:nvSpPr>
          <p:cNvPr id="13" name="Text 10"/>
          <p:cNvSpPr/>
          <p:nvPr/>
        </p:nvSpPr>
        <p:spPr>
          <a:xfrm>
            <a:off x="571500" y="3071087"/>
            <a:ext cx="5715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4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784" dirty="0"/>
          </a:p>
        </p:txBody>
      </p:sp>
      <p:sp>
        <p:nvSpPr>
          <p:cNvPr id="14" name="Text 11"/>
          <p:cNvSpPr/>
          <p:nvPr/>
        </p:nvSpPr>
        <p:spPr>
          <a:xfrm>
            <a:off x="750094" y="3072725"/>
            <a:ext cx="3331040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Manter dados cadastrais sempre atualizados e precisos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571500" y="3302533"/>
            <a:ext cx="5715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4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784" dirty="0"/>
          </a:p>
        </p:txBody>
      </p:sp>
      <p:sp>
        <p:nvSpPr>
          <p:cNvPr id="16" name="Text 13"/>
          <p:cNvSpPr/>
          <p:nvPr/>
        </p:nvSpPr>
        <p:spPr>
          <a:xfrm>
            <a:off x="750094" y="3304171"/>
            <a:ext cx="2992807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Realizar buscas rápidas de informações de alunos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571500" y="3533980"/>
            <a:ext cx="5715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4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784" dirty="0"/>
          </a:p>
        </p:txBody>
      </p:sp>
      <p:sp>
        <p:nvSpPr>
          <p:cNvPr id="18" name="Text 15"/>
          <p:cNvSpPr/>
          <p:nvPr/>
        </p:nvSpPr>
        <p:spPr>
          <a:xfrm>
            <a:off x="750094" y="3535617"/>
            <a:ext cx="2755563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Garantir a integridade e segurança dos dados</a:t>
            </a:r>
            <a:endParaRPr lang="en-US" sz="1000" dirty="0"/>
          </a:p>
        </p:txBody>
      </p:sp>
      <p:sp>
        <p:nvSpPr>
          <p:cNvPr id="19" name="Shape 16"/>
          <p:cNvSpPr/>
          <p:nvPr/>
        </p:nvSpPr>
        <p:spPr>
          <a:xfrm>
            <a:off x="4661297" y="2475309"/>
            <a:ext cx="4054078" cy="1432992"/>
          </a:xfrm>
          <a:prstGeom prst="rect">
            <a:avLst/>
          </a:prstGeom>
          <a:solidFill>
            <a:srgbClr val="00D4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7"/>
          <p:cNvSpPr/>
          <p:nvPr/>
        </p:nvSpPr>
        <p:spPr>
          <a:xfrm>
            <a:off x="4661297" y="2475309"/>
            <a:ext cx="28575" cy="1432992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8"/>
          <p:cNvSpPr/>
          <p:nvPr/>
        </p:nvSpPr>
        <p:spPr>
          <a:xfrm>
            <a:off x="4804172" y="2609106"/>
            <a:ext cx="1636666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Relatórios e Coordenação</a:t>
            </a:r>
            <a:endParaRPr lang="en-US" sz="1000" dirty="0"/>
          </a:p>
        </p:txBody>
      </p:sp>
      <p:sp>
        <p:nvSpPr>
          <p:cNvPr id="22" name="Text 19"/>
          <p:cNvSpPr/>
          <p:nvPr/>
        </p:nvSpPr>
        <p:spPr>
          <a:xfrm>
            <a:off x="4804172" y="2839641"/>
            <a:ext cx="5715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4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784" dirty="0"/>
          </a:p>
        </p:txBody>
      </p:sp>
      <p:sp>
        <p:nvSpPr>
          <p:cNvPr id="23" name="Text 20"/>
          <p:cNvSpPr/>
          <p:nvPr/>
        </p:nvSpPr>
        <p:spPr>
          <a:xfrm>
            <a:off x="4982766" y="2841278"/>
            <a:ext cx="2955937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Gerar relatórios e consultas conforme necessário</a:t>
            </a:r>
            <a:endParaRPr lang="en-US" sz="1000" dirty="0"/>
          </a:p>
        </p:txBody>
      </p:sp>
      <p:sp>
        <p:nvSpPr>
          <p:cNvPr id="24" name="Text 21"/>
          <p:cNvSpPr/>
          <p:nvPr/>
        </p:nvSpPr>
        <p:spPr>
          <a:xfrm>
            <a:off x="4804172" y="3071087"/>
            <a:ext cx="5715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4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784" dirty="0"/>
          </a:p>
        </p:txBody>
      </p:sp>
      <p:sp>
        <p:nvSpPr>
          <p:cNvPr id="25" name="Text 22"/>
          <p:cNvSpPr/>
          <p:nvPr/>
        </p:nvSpPr>
        <p:spPr>
          <a:xfrm>
            <a:off x="4982766" y="3072725"/>
            <a:ext cx="2559996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Coordenar com outras áreas da instituição</a:t>
            </a:r>
            <a:endParaRPr lang="en-US" sz="1000" dirty="0"/>
          </a:p>
        </p:txBody>
      </p:sp>
      <p:sp>
        <p:nvSpPr>
          <p:cNvPr id="26" name="Text 23"/>
          <p:cNvSpPr/>
          <p:nvPr/>
        </p:nvSpPr>
        <p:spPr>
          <a:xfrm>
            <a:off x="4804172" y="3302533"/>
            <a:ext cx="5715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4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784" dirty="0"/>
          </a:p>
        </p:txBody>
      </p:sp>
      <p:sp>
        <p:nvSpPr>
          <p:cNvPr id="27" name="Text 24"/>
          <p:cNvSpPr/>
          <p:nvPr/>
        </p:nvSpPr>
        <p:spPr>
          <a:xfrm>
            <a:off x="4982766" y="3304171"/>
            <a:ext cx="2646558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Manter registros atualizados em tempo real</a:t>
            </a:r>
            <a:endParaRPr lang="en-US" sz="1000" dirty="0"/>
          </a:p>
        </p:txBody>
      </p:sp>
      <p:sp>
        <p:nvSpPr>
          <p:cNvPr id="28" name="Text 25"/>
          <p:cNvSpPr/>
          <p:nvPr/>
        </p:nvSpPr>
        <p:spPr>
          <a:xfrm>
            <a:off x="4804172" y="3533980"/>
            <a:ext cx="5715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4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784" dirty="0"/>
          </a:p>
        </p:txBody>
      </p:sp>
      <p:sp>
        <p:nvSpPr>
          <p:cNvPr id="29" name="Text 26"/>
          <p:cNvSpPr/>
          <p:nvPr/>
        </p:nvSpPr>
        <p:spPr>
          <a:xfrm>
            <a:off x="4982766" y="3535617"/>
            <a:ext cx="2763577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Validar integridade de informações cadastrais</a:t>
            </a:r>
            <a:endParaRPr lang="en-US" sz="1000" dirty="0"/>
          </a:p>
        </p:txBody>
      </p:sp>
      <p:sp>
        <p:nvSpPr>
          <p:cNvPr id="30" name="Shape 27"/>
          <p:cNvSpPr/>
          <p:nvPr/>
        </p:nvSpPr>
        <p:spPr>
          <a:xfrm>
            <a:off x="428625" y="4158332"/>
            <a:ext cx="8286750" cy="827224"/>
          </a:xfrm>
          <a:prstGeom prst="rect">
            <a:avLst/>
          </a:prstGeom>
          <a:solidFill>
            <a:srgbClr val="00D4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1" name="Shape 28"/>
          <p:cNvSpPr/>
          <p:nvPr/>
        </p:nvSpPr>
        <p:spPr>
          <a:xfrm>
            <a:off x="428625" y="4158332"/>
            <a:ext cx="28575" cy="827224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2" name="Text 29"/>
          <p:cNvSpPr/>
          <p:nvPr/>
        </p:nvSpPr>
        <p:spPr>
          <a:xfrm>
            <a:off x="571500" y="4292129"/>
            <a:ext cx="1987724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Requisitos Técnicos do Sistema</a:t>
            </a:r>
            <a:endParaRPr lang="en-US" sz="1000" dirty="0"/>
          </a:p>
        </p:txBody>
      </p:sp>
      <p:sp>
        <p:nvSpPr>
          <p:cNvPr id="33" name="Text 30"/>
          <p:cNvSpPr/>
          <p:nvPr/>
        </p:nvSpPr>
        <p:spPr>
          <a:xfrm>
            <a:off x="571500" y="4440298"/>
            <a:ext cx="8001000" cy="4847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sistema deve fornecer uma </a:t>
            </a:r>
            <a:r>
              <a:rPr lang="en-US" sz="105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interface de linha de comando (CLI)</a:t>
            </a:r>
            <a:r>
              <a:rPr lang="en-US" sz="10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que permita operações </a:t>
            </a:r>
            <a:r>
              <a:rPr lang="en-US" sz="105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CRUD completas</a:t>
            </a:r>
            <a:r>
              <a:rPr lang="en-US" sz="10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(Criar, Ler, Atualizar, Deletar) com </a:t>
            </a:r>
            <a:r>
              <a:rPr lang="en-US" sz="105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validação de dados</a:t>
            </a:r>
            <a:r>
              <a:rPr lang="en-US" sz="10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05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persistência em banco de dados MySQL</a:t>
            </a:r>
            <a:r>
              <a:rPr lang="en-US" sz="10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105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feedback imediato ao usuário</a:t>
            </a:r>
            <a:r>
              <a:rPr lang="en-US" sz="10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sobre o sucesso ou falha de cada operação.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57188"/>
            <a:ext cx="8286750" cy="514350"/>
          </a:xfrm>
          <a:prstGeom prst="rect">
            <a:avLst/>
          </a:prstGeom>
          <a:noFill/>
          <a:ln/>
        </p:spPr>
        <p:txBody>
          <a:bodyPr wrap="square" lIns="0" tIns="0" rIns="0" bIns="170053" rtlCol="0" anchor="ctr">
            <a:spAutoFit/>
          </a:bodyPr>
          <a:lstStyle/>
          <a:p>
            <a:pPr marL="0" indent="0">
              <a:buNone/>
            </a:pPr>
            <a:r>
              <a:rPr lang="en-US" sz="180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CRUD 1: CREATE - Entrada de Dados e Modelo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428625" y="1009456"/>
            <a:ext cx="8757206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operação </a:t>
            </a:r>
            <a:r>
              <a:rPr lang="en-US" sz="900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</a:t>
            </a:r>
            <a:r>
              <a:rPr lang="en-US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permite adicionar um novo aluno ao banco de dados. O processo começa com a </a:t>
            </a:r>
            <a:r>
              <a:rPr lang="en-US" sz="9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entrada de dados do usuário</a:t>
            </a:r>
            <a:r>
              <a:rPr lang="en-US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a </a:t>
            </a:r>
            <a:r>
              <a:rPr lang="en-US" sz="9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criação do objeto Aluno</a:t>
            </a:r>
            <a:r>
              <a:rPr lang="en-US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900" dirty="0"/>
          </a:p>
        </p:txBody>
      </p:sp>
      <p:sp>
        <p:nvSpPr>
          <p:cNvPr id="5" name="Shape 2"/>
          <p:cNvSpPr/>
          <p:nvPr/>
        </p:nvSpPr>
        <p:spPr>
          <a:xfrm>
            <a:off x="428625" y="1343025"/>
            <a:ext cx="4036219" cy="2776100"/>
          </a:xfrm>
          <a:prstGeom prst="rect">
            <a:avLst/>
          </a:prstGeom>
          <a:solidFill>
            <a:srgbClr val="00D4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428625" y="1343025"/>
            <a:ext cx="28575" cy="2776100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571500" y="1486644"/>
            <a:ext cx="2001189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kern="0" spc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 Entrada de Dados do Usuário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71500" y="1708101"/>
            <a:ext cx="1179810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(Visão - Main.java)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571500" y="1909204"/>
            <a:ext cx="3750469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usuário escreve a opção "1" no menu. O programa solicita os dados do novo aluno através do terminal usando </a:t>
            </a:r>
            <a:r>
              <a:rPr lang="en-US" sz="1000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Scanner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571500" y="2368823"/>
            <a:ext cx="3750469" cy="735750"/>
          </a:xfrm>
          <a:prstGeom prst="rect">
            <a:avLst/>
          </a:prstGeom>
          <a:solidFill>
            <a:srgbClr val="0A1428">
              <a:alpha val="80000"/>
            </a:srgbClr>
          </a:solidFill>
          <a:ln w="99">
            <a:solidFill>
              <a:srgbClr val="00D4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571500" y="2310427"/>
            <a:ext cx="3750469" cy="852541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7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System.out.println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("=== </a:t>
            </a:r>
            <a:r>
              <a:rPr lang="en-US" sz="7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Cadastrar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Novo </a:t>
            </a:r>
            <a:r>
              <a:rPr lang="en-US" sz="7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Aluno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==="); </a:t>
            </a:r>
            <a:r>
              <a:rPr lang="en-US" sz="7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System.out.print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("Nome: "); String </a:t>
            </a:r>
            <a:r>
              <a:rPr lang="en-US" sz="7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nome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= </a:t>
            </a:r>
            <a:r>
              <a:rPr lang="en-US" sz="7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scanner.nextLine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(); </a:t>
            </a:r>
            <a:r>
              <a:rPr lang="en-US" sz="7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System.out.print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("CPF: "); String </a:t>
            </a:r>
            <a:r>
              <a:rPr lang="en-US" sz="7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cpf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= </a:t>
            </a:r>
            <a:r>
              <a:rPr lang="en-US" sz="7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scanner.nextLine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(); </a:t>
            </a:r>
            <a:r>
              <a:rPr lang="en-US" sz="7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System.out.print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("</a:t>
            </a:r>
            <a:r>
              <a:rPr lang="en-US" sz="7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Idade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"); int </a:t>
            </a:r>
            <a:r>
              <a:rPr lang="en-US" sz="7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idade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= </a:t>
            </a:r>
            <a:r>
              <a:rPr lang="en-US" sz="7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scanner.nextInt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(); </a:t>
            </a:r>
            <a:r>
              <a:rPr lang="en-US" sz="7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scanner.nextLine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(); </a:t>
            </a:r>
            <a:r>
              <a:rPr lang="en-US" sz="7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System.out.print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("Série: "); String </a:t>
            </a:r>
            <a:r>
              <a:rPr lang="en-US" sz="7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serie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= </a:t>
            </a:r>
            <a:r>
              <a:rPr lang="en-US" sz="7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scanner.nextLine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(); </a:t>
            </a:r>
            <a:r>
              <a:rPr lang="en-US" sz="7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System.out.print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("</a:t>
            </a:r>
            <a:r>
              <a:rPr lang="en-US" sz="7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Turno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"); String </a:t>
            </a:r>
            <a:r>
              <a:rPr lang="en-US" sz="7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turno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= </a:t>
            </a:r>
            <a:r>
              <a:rPr lang="en-US" sz="7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scanner.nextLine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(); </a:t>
            </a:r>
            <a:r>
              <a:rPr lang="en-US" sz="7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System.out.print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("</a:t>
            </a:r>
            <a:r>
              <a:rPr lang="en-US" sz="7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Telefone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"); String </a:t>
            </a:r>
            <a:r>
              <a:rPr lang="en-US" sz="7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telefone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= </a:t>
            </a:r>
            <a:r>
              <a:rPr lang="en-US" sz="7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scanner.nextLine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();</a:t>
            </a:r>
            <a:endParaRPr lang="en-US" sz="700" dirty="0"/>
          </a:p>
        </p:txBody>
      </p:sp>
      <p:sp>
        <p:nvSpPr>
          <p:cNvPr id="12" name="Shape 9"/>
          <p:cNvSpPr/>
          <p:nvPr/>
        </p:nvSpPr>
        <p:spPr>
          <a:xfrm>
            <a:off x="571500" y="3176011"/>
            <a:ext cx="3750469" cy="300038"/>
          </a:xfrm>
          <a:prstGeom prst="rect">
            <a:avLst/>
          </a:prstGeom>
          <a:solidFill>
            <a:srgbClr val="64FFDA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Shape 10"/>
          <p:cNvSpPr/>
          <p:nvPr/>
        </p:nvSpPr>
        <p:spPr>
          <a:xfrm>
            <a:off x="571500" y="3176011"/>
            <a:ext cx="21431" cy="300038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571500" y="3145981"/>
            <a:ext cx="3750469" cy="360099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Entrada: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Dados digitados pelo usuário no terminal</a:t>
            </a:r>
            <a:endParaRPr lang="en-US" sz="1000" dirty="0"/>
          </a:p>
        </p:txBody>
      </p:sp>
      <p:sp>
        <p:nvSpPr>
          <p:cNvPr id="15" name="Shape 12"/>
          <p:cNvSpPr/>
          <p:nvPr/>
        </p:nvSpPr>
        <p:spPr>
          <a:xfrm>
            <a:off x="4679156" y="1343025"/>
            <a:ext cx="4036219" cy="2776100"/>
          </a:xfrm>
          <a:prstGeom prst="rect">
            <a:avLst/>
          </a:prstGeom>
          <a:solidFill>
            <a:srgbClr val="FF006E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4679156" y="1343025"/>
            <a:ext cx="28575" cy="2776100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4822031" y="1486644"/>
            <a:ext cx="1696105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kern="0" spc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 Criação do Objeto Aluno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4822031" y="1708101"/>
            <a:ext cx="1368965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4D7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(Modelo - Aluno.java)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4822031" y="1924593"/>
            <a:ext cx="3750469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Após coletar todos os dados, o programa cria um novo objeto </a:t>
            </a:r>
            <a:r>
              <a:rPr lang="en-US" sz="9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Aluno</a:t>
            </a: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atribui os valores coletados usando os métodos </a:t>
            </a:r>
            <a:r>
              <a:rPr lang="en-US" sz="9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setters</a:t>
            </a:r>
            <a:r>
              <a:rPr lang="en-US" sz="674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674" dirty="0"/>
          </a:p>
        </p:txBody>
      </p:sp>
      <p:sp>
        <p:nvSpPr>
          <p:cNvPr id="20" name="Shape 17"/>
          <p:cNvSpPr/>
          <p:nvPr/>
        </p:nvSpPr>
        <p:spPr>
          <a:xfrm>
            <a:off x="4822031" y="2368823"/>
            <a:ext cx="3750469" cy="515745"/>
          </a:xfrm>
          <a:prstGeom prst="rect">
            <a:avLst/>
          </a:prstGeom>
          <a:solidFill>
            <a:srgbClr val="0A1428">
              <a:alpha val="80000"/>
            </a:srgbClr>
          </a:solidFill>
          <a:ln w="99">
            <a:solidFill>
              <a:srgbClr val="FF006E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1" name="Text 18"/>
          <p:cNvSpPr/>
          <p:nvPr/>
        </p:nvSpPr>
        <p:spPr>
          <a:xfrm>
            <a:off x="4822031" y="2277369"/>
            <a:ext cx="3750469" cy="698653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Aluno novoAluno = new Aluno(); novoAluno.setNome(nome); novoAluno.setCpf(cpf); novoAluno.setIdade(idade); novoAluno.setSérie(serie); novoAluno.setTurno(turno); novoAluno.setTelefone(telefone);</a:t>
            </a:r>
            <a:endParaRPr lang="en-US" sz="800" dirty="0"/>
          </a:p>
        </p:txBody>
      </p:sp>
      <p:sp>
        <p:nvSpPr>
          <p:cNvPr id="22" name="Shape 19"/>
          <p:cNvSpPr/>
          <p:nvPr/>
        </p:nvSpPr>
        <p:spPr>
          <a:xfrm>
            <a:off x="4822031" y="2956006"/>
            <a:ext cx="3750469" cy="300038"/>
          </a:xfrm>
          <a:prstGeom prst="rect">
            <a:avLst/>
          </a:prstGeom>
          <a:solidFill>
            <a:srgbClr val="64FFDA">
              <a:alpha val="10000"/>
            </a:srgbClr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23" name="Shape 20"/>
          <p:cNvSpPr/>
          <p:nvPr/>
        </p:nvSpPr>
        <p:spPr>
          <a:xfrm>
            <a:off x="4822031" y="2956006"/>
            <a:ext cx="21431" cy="300038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Text 21"/>
          <p:cNvSpPr/>
          <p:nvPr/>
        </p:nvSpPr>
        <p:spPr>
          <a:xfrm>
            <a:off x="4822031" y="2925976"/>
            <a:ext cx="3750469" cy="360099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Saída: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Objeto Aluno completo e pronto para persistência</a:t>
            </a:r>
            <a:endParaRPr lang="en-US" sz="1000" dirty="0"/>
          </a:p>
        </p:txBody>
      </p:sp>
      <p:sp>
        <p:nvSpPr>
          <p:cNvPr id="25" name="Shape 22"/>
          <p:cNvSpPr/>
          <p:nvPr/>
        </p:nvSpPr>
        <p:spPr>
          <a:xfrm>
            <a:off x="428625" y="4262000"/>
            <a:ext cx="8286750" cy="524312"/>
          </a:xfrm>
          <a:prstGeom prst="rect">
            <a:avLst/>
          </a:prstGeom>
          <a:solidFill>
            <a:srgbClr val="00D4FF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Shape 23"/>
          <p:cNvSpPr/>
          <p:nvPr/>
        </p:nvSpPr>
        <p:spPr>
          <a:xfrm>
            <a:off x="428625" y="4262000"/>
            <a:ext cx="28575" cy="524312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7" name="Text 24"/>
          <p:cNvSpPr/>
          <p:nvPr/>
        </p:nvSpPr>
        <p:spPr>
          <a:xfrm>
            <a:off x="535781" y="4369157"/>
            <a:ext cx="8072438" cy="1257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534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Próximo Slide</a:t>
            </a:r>
            <a:endParaRPr lang="en-US" sz="534" dirty="0"/>
          </a:p>
        </p:txBody>
      </p:sp>
      <p:sp>
        <p:nvSpPr>
          <p:cNvPr id="28" name="Text 25"/>
          <p:cNvSpPr/>
          <p:nvPr/>
        </p:nvSpPr>
        <p:spPr>
          <a:xfrm>
            <a:off x="535781" y="4530589"/>
            <a:ext cx="8072438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34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Veremos o processamento dos dados e a persistência no banco de dados MySQL.</a:t>
            </a:r>
            <a:endParaRPr lang="en-US" sz="634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219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57188"/>
            <a:ext cx="8286750" cy="514350"/>
          </a:xfrm>
          <a:prstGeom prst="rect">
            <a:avLst/>
          </a:prstGeom>
          <a:noFill/>
          <a:ln/>
        </p:spPr>
        <p:txBody>
          <a:bodyPr wrap="square" lIns="0" tIns="0" rIns="0" bIns="170053" rtlCol="0" anchor="ctr">
            <a:spAutoFit/>
          </a:bodyPr>
          <a:lstStyle/>
          <a:p>
            <a:pPr marL="0" indent="0">
              <a:buNone/>
            </a:pPr>
            <a:r>
              <a:rPr lang="en-US" sz="180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CRUD 1: CREATE - Processamento e Persistência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428625" y="1064419"/>
            <a:ext cx="4036219" cy="2184425"/>
          </a:xfrm>
          <a:prstGeom prst="rect">
            <a:avLst/>
          </a:prstGeom>
          <a:solidFill>
            <a:srgbClr val="00D4FF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428625" y="1064419"/>
            <a:ext cx="28575" cy="2184425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571500" y="1207294"/>
            <a:ext cx="228600" cy="228600"/>
          </a:xfrm>
          <a:prstGeom prst="ellipse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571500" y="1244650"/>
            <a:ext cx="228600" cy="1538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885825" y="1244649"/>
            <a:ext cx="1962460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kern="0" spc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Processamento (AlunoServico)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571500" y="1537729"/>
            <a:ext cx="3750469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</a:t>
            </a:r>
            <a:r>
              <a:rPr lang="en-US" sz="1000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AlunoServico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recebe o objeto Aluno criado pela visão e processa os dados antes de persistir no banco</a:t>
            </a:r>
            <a:r>
              <a:rPr lang="en-US" sz="674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674" dirty="0"/>
          </a:p>
        </p:txBody>
      </p:sp>
      <p:sp>
        <p:nvSpPr>
          <p:cNvPr id="10" name="Shape 7"/>
          <p:cNvSpPr/>
          <p:nvPr/>
        </p:nvSpPr>
        <p:spPr>
          <a:xfrm>
            <a:off x="571500" y="2011635"/>
            <a:ext cx="3750469" cy="515745"/>
          </a:xfrm>
          <a:prstGeom prst="rect">
            <a:avLst/>
          </a:prstGeom>
          <a:solidFill>
            <a:srgbClr val="0A1428">
              <a:alpha val="90000"/>
            </a:srgbClr>
          </a:solidFill>
          <a:ln w="99">
            <a:solidFill>
              <a:srgbClr val="00D4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571500" y="1920181"/>
            <a:ext cx="3750469" cy="698653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public void cadastrarAluno(Aluno aluno) { try { // Validações if (aluno.getNome().isEmpty()) { System.out.println("Erro: Nome vazio!"); return; } // Inserir no banco inserirAluno(aluno); } catch (Exception e) { System.out.println("Erro: " + e.getMessage()); } }</a:t>
            </a:r>
            <a:endParaRPr lang="en-US" sz="800" dirty="0"/>
          </a:p>
        </p:txBody>
      </p:sp>
      <p:sp>
        <p:nvSpPr>
          <p:cNvPr id="12" name="Text 9"/>
          <p:cNvSpPr/>
          <p:nvPr/>
        </p:nvSpPr>
        <p:spPr>
          <a:xfrm>
            <a:off x="571500" y="2593497"/>
            <a:ext cx="3750469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método </a:t>
            </a:r>
            <a:r>
              <a:rPr lang="en-US" sz="1000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cadastrarAluno()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valida os dados e chama o método </a:t>
            </a: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inserirAluno()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para persistir no banco de dados.</a:t>
            </a:r>
            <a:endParaRPr lang="en-US" sz="1000" dirty="0"/>
          </a:p>
        </p:txBody>
      </p:sp>
      <p:sp>
        <p:nvSpPr>
          <p:cNvPr id="13" name="Shape 10"/>
          <p:cNvSpPr/>
          <p:nvPr/>
        </p:nvSpPr>
        <p:spPr>
          <a:xfrm>
            <a:off x="4679156" y="1064419"/>
            <a:ext cx="4036219" cy="2184425"/>
          </a:xfrm>
          <a:prstGeom prst="rect">
            <a:avLst/>
          </a:prstGeom>
          <a:solidFill>
            <a:srgbClr val="FF006E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1"/>
          <p:cNvSpPr/>
          <p:nvPr/>
        </p:nvSpPr>
        <p:spPr>
          <a:xfrm>
            <a:off x="4679156" y="1064419"/>
            <a:ext cx="28575" cy="2184425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2"/>
          <p:cNvSpPr/>
          <p:nvPr/>
        </p:nvSpPr>
        <p:spPr>
          <a:xfrm>
            <a:off x="4822031" y="1207294"/>
            <a:ext cx="228600" cy="228600"/>
          </a:xfrm>
          <a:prstGeom prst="ellipse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3"/>
          <p:cNvSpPr/>
          <p:nvPr/>
        </p:nvSpPr>
        <p:spPr>
          <a:xfrm>
            <a:off x="4822031" y="1244650"/>
            <a:ext cx="228600" cy="1538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5136356" y="1244649"/>
            <a:ext cx="1930528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kern="0" spc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Persistência (Banco de Dados)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4822031" y="1460785"/>
            <a:ext cx="3750469" cy="4616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método </a:t>
            </a: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inserirAluno()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executa um comando </a:t>
            </a:r>
            <a:r>
              <a:rPr lang="en-US" sz="10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SQL INSERT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para salvar permanentemente o aluno no banco de dados MySQL.</a:t>
            </a:r>
            <a:endParaRPr lang="en-US" sz="1000" dirty="0"/>
          </a:p>
        </p:txBody>
      </p:sp>
      <p:sp>
        <p:nvSpPr>
          <p:cNvPr id="19" name="Shape 16"/>
          <p:cNvSpPr/>
          <p:nvPr/>
        </p:nvSpPr>
        <p:spPr>
          <a:xfrm>
            <a:off x="4822031" y="2011635"/>
            <a:ext cx="3750469" cy="625748"/>
          </a:xfrm>
          <a:prstGeom prst="rect">
            <a:avLst/>
          </a:prstGeom>
          <a:solidFill>
            <a:srgbClr val="0A1428">
              <a:alpha val="90000"/>
            </a:srgbClr>
          </a:solidFill>
          <a:ln w="99">
            <a:solidFill>
              <a:srgbClr val="FF006E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0" name="Text 17"/>
          <p:cNvSpPr/>
          <p:nvPr/>
        </p:nvSpPr>
        <p:spPr>
          <a:xfrm>
            <a:off x="4822031" y="1913628"/>
            <a:ext cx="3750469" cy="821763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private void inserirAluno(Aluno aluno) { String sql = "INSERT INTO aluno " + "(nome, cpf, idade, serie, turno, telefone) " + "VALUES (?, ?, ?, ?, ?, ?)"; PreparedStatement stmt = conexao.prepareStatement(sql); stmt.setString(1, aluno.getNome()); stmt.setString(2, aluno.getCpf()); // ... demais parâmetros stmt.executeUpdate(); }</a:t>
            </a:r>
            <a:endParaRPr lang="en-US" sz="800" dirty="0"/>
          </a:p>
        </p:txBody>
      </p:sp>
      <p:sp>
        <p:nvSpPr>
          <p:cNvPr id="21" name="Text 18"/>
          <p:cNvSpPr/>
          <p:nvPr/>
        </p:nvSpPr>
        <p:spPr>
          <a:xfrm>
            <a:off x="4822031" y="2703500"/>
            <a:ext cx="3750469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4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banco retorna o ID gerado automaticamente (AUTO_INCREMENT) para o novo aluno</a:t>
            </a:r>
            <a:r>
              <a:rPr lang="en-US" sz="674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674" dirty="0"/>
          </a:p>
        </p:txBody>
      </p:sp>
      <p:sp>
        <p:nvSpPr>
          <p:cNvPr id="22" name="Shape 19"/>
          <p:cNvSpPr/>
          <p:nvPr/>
        </p:nvSpPr>
        <p:spPr>
          <a:xfrm>
            <a:off x="428625" y="3448869"/>
            <a:ext cx="8286750" cy="1301558"/>
          </a:xfrm>
          <a:prstGeom prst="rect">
            <a:avLst/>
          </a:prstGeom>
          <a:solidFill>
            <a:srgbClr val="64FFDA">
              <a:alpha val="8000"/>
            </a:srgbClr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23" name="Shape 20"/>
          <p:cNvSpPr/>
          <p:nvPr/>
        </p:nvSpPr>
        <p:spPr>
          <a:xfrm>
            <a:off x="428625" y="3448869"/>
            <a:ext cx="28575" cy="1301558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Shape 21"/>
          <p:cNvSpPr/>
          <p:nvPr/>
        </p:nvSpPr>
        <p:spPr>
          <a:xfrm>
            <a:off x="571500" y="3591744"/>
            <a:ext cx="228600" cy="228600"/>
          </a:xfrm>
          <a:prstGeom prst="ellipse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Text 22"/>
          <p:cNvSpPr/>
          <p:nvPr/>
        </p:nvSpPr>
        <p:spPr>
          <a:xfrm>
            <a:off x="571500" y="3629100"/>
            <a:ext cx="228600" cy="1538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1000" dirty="0"/>
          </a:p>
        </p:txBody>
      </p:sp>
      <p:sp>
        <p:nvSpPr>
          <p:cNvPr id="26" name="Text 23"/>
          <p:cNvSpPr/>
          <p:nvPr/>
        </p:nvSpPr>
        <p:spPr>
          <a:xfrm>
            <a:off x="885825" y="3629099"/>
            <a:ext cx="1607556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kern="0" spc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Resultado e Confirmação</a:t>
            </a:r>
            <a:endParaRPr lang="en-US" sz="1000" dirty="0"/>
          </a:p>
        </p:txBody>
      </p:sp>
      <p:sp>
        <p:nvSpPr>
          <p:cNvPr id="27" name="Text 24"/>
          <p:cNvSpPr/>
          <p:nvPr/>
        </p:nvSpPr>
        <p:spPr>
          <a:xfrm>
            <a:off x="571500" y="3927500"/>
            <a:ext cx="3929063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34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Sucesso:</a:t>
            </a:r>
            <a:endParaRPr lang="en-US" sz="634" dirty="0"/>
          </a:p>
        </p:txBody>
      </p:sp>
      <p:sp>
        <p:nvSpPr>
          <p:cNvPr id="28" name="Shape 25"/>
          <p:cNvSpPr/>
          <p:nvPr/>
        </p:nvSpPr>
        <p:spPr>
          <a:xfrm>
            <a:off x="571500" y="4133217"/>
            <a:ext cx="3929063" cy="417184"/>
          </a:xfrm>
          <a:prstGeom prst="rect">
            <a:avLst/>
          </a:prstGeom>
          <a:solidFill>
            <a:srgbClr val="64FFDA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Shape 26"/>
          <p:cNvSpPr/>
          <p:nvPr/>
        </p:nvSpPr>
        <p:spPr>
          <a:xfrm>
            <a:off x="571500" y="4133217"/>
            <a:ext cx="21431" cy="417184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0" name="Text 27"/>
          <p:cNvSpPr/>
          <p:nvPr/>
        </p:nvSpPr>
        <p:spPr>
          <a:xfrm>
            <a:off x="571500" y="4102000"/>
            <a:ext cx="3929063" cy="479618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1000" i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Aluno cadastrado com sucesso!
 ID gerado: 1</a:t>
            </a:r>
            <a:endParaRPr lang="en-US" sz="1000" dirty="0"/>
          </a:p>
        </p:txBody>
      </p:sp>
      <p:sp>
        <p:nvSpPr>
          <p:cNvPr id="31" name="Text 28"/>
          <p:cNvSpPr/>
          <p:nvPr/>
        </p:nvSpPr>
        <p:spPr>
          <a:xfrm>
            <a:off x="4643438" y="3924840"/>
            <a:ext cx="1057982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Banco de Dados:</a:t>
            </a:r>
            <a:endParaRPr lang="en-US" sz="1000" dirty="0"/>
          </a:p>
        </p:txBody>
      </p:sp>
      <p:sp>
        <p:nvSpPr>
          <p:cNvPr id="32" name="Shape 29"/>
          <p:cNvSpPr/>
          <p:nvPr/>
        </p:nvSpPr>
        <p:spPr>
          <a:xfrm>
            <a:off x="4643438" y="4133217"/>
            <a:ext cx="3929063" cy="417184"/>
          </a:xfrm>
          <a:prstGeom prst="rect">
            <a:avLst/>
          </a:prstGeom>
          <a:solidFill>
            <a:srgbClr val="64FFDA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3" name="Shape 30"/>
          <p:cNvSpPr/>
          <p:nvPr/>
        </p:nvSpPr>
        <p:spPr>
          <a:xfrm>
            <a:off x="4643438" y="4133217"/>
            <a:ext cx="21431" cy="417184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4" name="Text 31"/>
          <p:cNvSpPr/>
          <p:nvPr/>
        </p:nvSpPr>
        <p:spPr>
          <a:xfrm>
            <a:off x="4643438" y="4102000"/>
            <a:ext cx="3929063" cy="479618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1000" i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Novo registro inserido na tabela 'aluno'
 Dados persistidos permanentemente</a:t>
            </a:r>
            <a:endParaRPr lang="en-US" sz="1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3" y="0"/>
            <a:ext cx="9144000" cy="62064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89397"/>
            <a:ext cx="8286750" cy="449931"/>
          </a:xfrm>
          <a:prstGeom prst="rect">
            <a:avLst/>
          </a:prstGeom>
          <a:noFill/>
          <a:ln/>
        </p:spPr>
        <p:txBody>
          <a:bodyPr wrap="square" lIns="0" tIns="0" rIns="0" bIns="170053" rtlCol="0" anchor="ctr">
            <a:spAutoFit/>
          </a:bodyPr>
          <a:lstStyle/>
          <a:p>
            <a:pPr marL="0" indent="0">
              <a:buNone/>
            </a:pPr>
            <a:r>
              <a:rPr lang="en-US" sz="180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CRUD 2 e 3: READ - Buscar e Listar Alunos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428625" y="992981"/>
            <a:ext cx="828675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operação </a:t>
            </a:r>
            <a:r>
              <a:rPr lang="en-US" sz="1000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READ</a:t>
            </a:r>
            <a:r>
              <a:rPr lang="en-US" sz="10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(Leitura) consulta dados existentes no banco de dados. O sistema oferece duas formas de leitura: </a:t>
            </a: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listar todos os alunos</a:t>
            </a:r>
            <a:r>
              <a:rPr lang="en-US" sz="10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ou </a:t>
            </a: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buscar um aluno específico por CPF</a:t>
            </a:r>
            <a:r>
              <a:rPr lang="en-US" sz="727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727" dirty="0"/>
          </a:p>
        </p:txBody>
      </p:sp>
      <p:sp>
        <p:nvSpPr>
          <p:cNvPr id="5" name="Shape 2"/>
          <p:cNvSpPr/>
          <p:nvPr/>
        </p:nvSpPr>
        <p:spPr>
          <a:xfrm>
            <a:off x="428625" y="1455874"/>
            <a:ext cx="4054078" cy="1357313"/>
          </a:xfrm>
          <a:prstGeom prst="rect">
            <a:avLst/>
          </a:prstGeom>
          <a:solidFill>
            <a:srgbClr val="00D4FF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428625" y="1455874"/>
            <a:ext cx="28575" cy="1357313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557213" y="1575383"/>
            <a:ext cx="1399422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Método listarAlunos()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57213" y="1766329"/>
            <a:ext cx="379690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Retorna uma lista com todos os alunos cadastrados no banco de dados. Executa um SELECT sem filtros.</a:t>
            </a:r>
            <a:endParaRPr lang="en-US" sz="1000" dirty="0"/>
          </a:p>
        </p:txBody>
      </p:sp>
      <p:sp>
        <p:nvSpPr>
          <p:cNvPr id="9" name="Shape 6"/>
          <p:cNvSpPr/>
          <p:nvPr/>
        </p:nvSpPr>
        <p:spPr>
          <a:xfrm>
            <a:off x="557213" y="2177393"/>
            <a:ext cx="3796903" cy="250031"/>
          </a:xfrm>
          <a:prstGeom prst="rect">
            <a:avLst/>
          </a:prstGeom>
          <a:solidFill>
            <a:srgbClr val="0A1428">
              <a:alpha val="90000"/>
            </a:srgbClr>
          </a:solidFill>
          <a:ln w="99">
            <a:solidFill>
              <a:srgbClr val="00D4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557213" y="2139544"/>
            <a:ext cx="3796903" cy="325730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* FROM aluno;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557213" y="2457636"/>
            <a:ext cx="3909725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Resultado: Lista completa de alunos com todos os seus atributos</a:t>
            </a:r>
            <a:r>
              <a:rPr lang="en-US" sz="62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621" dirty="0"/>
          </a:p>
        </p:txBody>
      </p:sp>
      <p:sp>
        <p:nvSpPr>
          <p:cNvPr id="12" name="Shape 9"/>
          <p:cNvSpPr/>
          <p:nvPr/>
        </p:nvSpPr>
        <p:spPr>
          <a:xfrm>
            <a:off x="4661297" y="1455874"/>
            <a:ext cx="4054078" cy="1357313"/>
          </a:xfrm>
          <a:prstGeom prst="rect">
            <a:avLst/>
          </a:prstGeom>
          <a:solidFill>
            <a:srgbClr val="FF006E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Shape 10"/>
          <p:cNvSpPr/>
          <p:nvPr/>
        </p:nvSpPr>
        <p:spPr>
          <a:xfrm>
            <a:off x="4661297" y="1455874"/>
            <a:ext cx="28575" cy="1357313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4789884" y="1575383"/>
            <a:ext cx="2109552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Método buscarPorCpf(String cpf)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4789884" y="1766329"/>
            <a:ext cx="379690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Busca um aluno específico usando o CPF como critério. Retorna um único aluno ou null se não encontrado.</a:t>
            </a:r>
            <a:endParaRPr lang="en-US" sz="1000" dirty="0"/>
          </a:p>
        </p:txBody>
      </p:sp>
      <p:sp>
        <p:nvSpPr>
          <p:cNvPr id="16" name="Shape 13"/>
          <p:cNvSpPr/>
          <p:nvPr/>
        </p:nvSpPr>
        <p:spPr>
          <a:xfrm>
            <a:off x="4789884" y="2177393"/>
            <a:ext cx="3796903" cy="250031"/>
          </a:xfrm>
          <a:prstGeom prst="rect">
            <a:avLst/>
          </a:prstGeom>
          <a:solidFill>
            <a:srgbClr val="0A1428">
              <a:alpha val="90000"/>
            </a:srgbClr>
          </a:solidFill>
          <a:ln w="99">
            <a:solidFill>
              <a:srgbClr val="FF006E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4789884" y="2139544"/>
            <a:ext cx="3796903" cy="325730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* FROM aluno WHERE cpf = ?;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4789884" y="2457636"/>
            <a:ext cx="3153107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Resultado: Dados completos de um aluno específico</a:t>
            </a:r>
            <a:r>
              <a:rPr lang="en-US" sz="62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621" dirty="0"/>
          </a:p>
        </p:txBody>
      </p:sp>
      <p:sp>
        <p:nvSpPr>
          <p:cNvPr id="19" name="Shape 16"/>
          <p:cNvSpPr/>
          <p:nvPr/>
        </p:nvSpPr>
        <p:spPr>
          <a:xfrm>
            <a:off x="428625" y="2941774"/>
            <a:ext cx="8286750" cy="1564481"/>
          </a:xfrm>
          <a:prstGeom prst="rect">
            <a:avLst/>
          </a:prstGeom>
          <a:solidFill>
            <a:srgbClr val="64FFDA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7"/>
          <p:cNvSpPr/>
          <p:nvPr/>
        </p:nvSpPr>
        <p:spPr>
          <a:xfrm>
            <a:off x="428625" y="2941774"/>
            <a:ext cx="28575" cy="1564481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8"/>
          <p:cNvSpPr/>
          <p:nvPr/>
        </p:nvSpPr>
        <p:spPr>
          <a:xfrm>
            <a:off x="557213" y="3061283"/>
            <a:ext cx="1946046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Sequência de Execução (READ)</a:t>
            </a:r>
            <a:endParaRPr lang="en-US" sz="1000" dirty="0"/>
          </a:p>
        </p:txBody>
      </p:sp>
      <p:sp>
        <p:nvSpPr>
          <p:cNvPr id="22" name="Shape 19"/>
          <p:cNvSpPr/>
          <p:nvPr/>
        </p:nvSpPr>
        <p:spPr>
          <a:xfrm>
            <a:off x="557213" y="3291818"/>
            <a:ext cx="171450" cy="171450"/>
          </a:xfrm>
          <a:prstGeom prst="ellipse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Text 20"/>
          <p:cNvSpPr/>
          <p:nvPr/>
        </p:nvSpPr>
        <p:spPr>
          <a:xfrm>
            <a:off x="557213" y="3291818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584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584" dirty="0"/>
          </a:p>
        </p:txBody>
      </p:sp>
      <p:sp>
        <p:nvSpPr>
          <p:cNvPr id="24" name="Text 21"/>
          <p:cNvSpPr/>
          <p:nvPr/>
        </p:nvSpPr>
        <p:spPr>
          <a:xfrm>
            <a:off x="814388" y="3279168"/>
            <a:ext cx="4073231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Usuário escolhe opção "2" (Listar) </a:t>
            </a:r>
            <a:r>
              <a:rPr lang="en-US" sz="10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“3" (Buscar por CPF) no menu</a:t>
            </a:r>
            <a:endParaRPr lang="en-US" sz="1000" dirty="0"/>
          </a:p>
        </p:txBody>
      </p:sp>
      <p:sp>
        <p:nvSpPr>
          <p:cNvPr id="25" name="Shape 22"/>
          <p:cNvSpPr/>
          <p:nvPr/>
        </p:nvSpPr>
        <p:spPr>
          <a:xfrm>
            <a:off x="557213" y="3520418"/>
            <a:ext cx="171450" cy="171450"/>
          </a:xfrm>
          <a:prstGeom prst="ellipse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Text 23"/>
          <p:cNvSpPr/>
          <p:nvPr/>
        </p:nvSpPr>
        <p:spPr>
          <a:xfrm>
            <a:off x="557213" y="3520418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584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584" dirty="0"/>
          </a:p>
        </p:txBody>
      </p:sp>
      <p:sp>
        <p:nvSpPr>
          <p:cNvPr id="27" name="Text 24"/>
          <p:cNvSpPr/>
          <p:nvPr/>
        </p:nvSpPr>
        <p:spPr>
          <a:xfrm>
            <a:off x="814388" y="3507768"/>
            <a:ext cx="3666068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Main.java coleta dados (se necessário) e chama AlunoServico</a:t>
            </a:r>
            <a:endParaRPr lang="en-US" sz="1000" dirty="0"/>
          </a:p>
        </p:txBody>
      </p:sp>
      <p:sp>
        <p:nvSpPr>
          <p:cNvPr id="28" name="Shape 25"/>
          <p:cNvSpPr/>
          <p:nvPr/>
        </p:nvSpPr>
        <p:spPr>
          <a:xfrm>
            <a:off x="557213" y="3749018"/>
            <a:ext cx="171450" cy="171450"/>
          </a:xfrm>
          <a:prstGeom prst="ellipse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Text 26"/>
          <p:cNvSpPr/>
          <p:nvPr/>
        </p:nvSpPr>
        <p:spPr>
          <a:xfrm>
            <a:off x="557213" y="3749018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584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584" dirty="0"/>
          </a:p>
        </p:txBody>
      </p:sp>
      <p:sp>
        <p:nvSpPr>
          <p:cNvPr id="30" name="Text 27"/>
          <p:cNvSpPr/>
          <p:nvPr/>
        </p:nvSpPr>
        <p:spPr>
          <a:xfrm>
            <a:off x="814388" y="3736368"/>
            <a:ext cx="3726982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AlunoServico executa consulta SQL no banco de dados MySQL</a:t>
            </a:r>
            <a:endParaRPr lang="en-US" sz="1000" dirty="0"/>
          </a:p>
        </p:txBody>
      </p:sp>
      <p:sp>
        <p:nvSpPr>
          <p:cNvPr id="31" name="Shape 28"/>
          <p:cNvSpPr/>
          <p:nvPr/>
        </p:nvSpPr>
        <p:spPr>
          <a:xfrm>
            <a:off x="557213" y="3977618"/>
            <a:ext cx="171450" cy="171450"/>
          </a:xfrm>
          <a:prstGeom prst="ellipse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2" name="Text 29"/>
          <p:cNvSpPr/>
          <p:nvPr/>
        </p:nvSpPr>
        <p:spPr>
          <a:xfrm>
            <a:off x="557213" y="3977618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584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584" dirty="0"/>
          </a:p>
        </p:txBody>
      </p:sp>
      <p:sp>
        <p:nvSpPr>
          <p:cNvPr id="33" name="Text 30"/>
          <p:cNvSpPr/>
          <p:nvPr/>
        </p:nvSpPr>
        <p:spPr>
          <a:xfrm>
            <a:off x="814388" y="3964968"/>
            <a:ext cx="2824491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Banco retorna resultado (lista ou objeto Aluno)</a:t>
            </a:r>
            <a:endParaRPr lang="en-US" sz="1000" dirty="0"/>
          </a:p>
        </p:txBody>
      </p:sp>
      <p:sp>
        <p:nvSpPr>
          <p:cNvPr id="34" name="Shape 31"/>
          <p:cNvSpPr/>
          <p:nvPr/>
        </p:nvSpPr>
        <p:spPr>
          <a:xfrm>
            <a:off x="557213" y="4206218"/>
            <a:ext cx="171450" cy="171450"/>
          </a:xfrm>
          <a:prstGeom prst="ellipse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5" name="Text 32"/>
          <p:cNvSpPr/>
          <p:nvPr/>
        </p:nvSpPr>
        <p:spPr>
          <a:xfrm>
            <a:off x="557213" y="4206218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584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584" dirty="0"/>
          </a:p>
        </p:txBody>
      </p:sp>
      <p:sp>
        <p:nvSpPr>
          <p:cNvPr id="36" name="Text 33"/>
          <p:cNvSpPr/>
          <p:nvPr/>
        </p:nvSpPr>
        <p:spPr>
          <a:xfrm>
            <a:off x="814388" y="4193568"/>
            <a:ext cx="3884077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Main.java exibe os dados formatados no terminal para o usuário</a:t>
            </a:r>
            <a:endParaRPr lang="en-US" sz="1000" dirty="0"/>
          </a:p>
        </p:txBody>
      </p:sp>
      <p:sp>
        <p:nvSpPr>
          <p:cNvPr id="37" name="Shape 34"/>
          <p:cNvSpPr/>
          <p:nvPr/>
        </p:nvSpPr>
        <p:spPr>
          <a:xfrm>
            <a:off x="309899" y="4551096"/>
            <a:ext cx="8347471" cy="715671"/>
          </a:xfrm>
          <a:prstGeom prst="rect">
            <a:avLst/>
          </a:prstGeom>
          <a:solidFill>
            <a:srgbClr val="00D4FF">
              <a:alpha val="8000"/>
            </a:srgbClr>
          </a:solidFill>
          <a:ln/>
        </p:spPr>
        <p:txBody>
          <a:bodyPr/>
          <a:lstStyle/>
          <a:p>
            <a:r>
              <a:rPr lang="pt-BR" dirty="0"/>
              <a:t>‘</a:t>
            </a:r>
          </a:p>
        </p:txBody>
      </p:sp>
      <p:sp>
        <p:nvSpPr>
          <p:cNvPr id="38" name="Shape 35"/>
          <p:cNvSpPr/>
          <p:nvPr/>
        </p:nvSpPr>
        <p:spPr>
          <a:xfrm>
            <a:off x="428625" y="4649130"/>
            <a:ext cx="28575" cy="1164431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9" name="Text 36"/>
          <p:cNvSpPr/>
          <p:nvPr/>
        </p:nvSpPr>
        <p:spPr>
          <a:xfrm>
            <a:off x="611755" y="4573286"/>
            <a:ext cx="835165" cy="1231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Exemplo Prático</a:t>
            </a:r>
            <a:endParaRPr lang="en-US" sz="800" dirty="0"/>
          </a:p>
        </p:txBody>
      </p:sp>
      <p:sp>
        <p:nvSpPr>
          <p:cNvPr id="40" name="Text 37"/>
          <p:cNvSpPr/>
          <p:nvPr/>
        </p:nvSpPr>
        <p:spPr>
          <a:xfrm>
            <a:off x="611755" y="4687312"/>
            <a:ext cx="1025922" cy="1231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Entrada do Usuário:</a:t>
            </a:r>
            <a:endParaRPr lang="en-US" sz="800" dirty="0"/>
          </a:p>
        </p:txBody>
      </p:sp>
      <p:sp>
        <p:nvSpPr>
          <p:cNvPr id="41" name="Text 38"/>
          <p:cNvSpPr/>
          <p:nvPr/>
        </p:nvSpPr>
        <p:spPr>
          <a:xfrm>
            <a:off x="587521" y="4810423"/>
            <a:ext cx="1094852" cy="1077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Opção: 3 (Buscar por CPF</a:t>
            </a:r>
            <a:r>
              <a:rPr lang="en-US" sz="62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621" dirty="0"/>
          </a:p>
        </p:txBody>
      </p:sp>
      <p:sp>
        <p:nvSpPr>
          <p:cNvPr id="42" name="Text 39"/>
          <p:cNvSpPr/>
          <p:nvPr/>
        </p:nvSpPr>
        <p:spPr>
          <a:xfrm>
            <a:off x="587521" y="4913588"/>
            <a:ext cx="843180" cy="1077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CPF: "12345678901"</a:t>
            </a:r>
            <a:endParaRPr lang="en-US" sz="700" dirty="0"/>
          </a:p>
        </p:txBody>
      </p:sp>
      <p:sp>
        <p:nvSpPr>
          <p:cNvPr id="43" name="Text 40"/>
          <p:cNvSpPr/>
          <p:nvPr/>
        </p:nvSpPr>
        <p:spPr>
          <a:xfrm>
            <a:off x="4578594" y="4537974"/>
            <a:ext cx="1051570" cy="12311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Resultado Esperado:</a:t>
            </a:r>
            <a:endParaRPr lang="en-US" sz="800" dirty="0"/>
          </a:p>
        </p:txBody>
      </p:sp>
      <p:sp>
        <p:nvSpPr>
          <p:cNvPr id="44" name="Text 41"/>
          <p:cNvSpPr/>
          <p:nvPr/>
        </p:nvSpPr>
        <p:spPr>
          <a:xfrm>
            <a:off x="4602525" y="4615381"/>
            <a:ext cx="216406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ID: 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000" dirty="0"/>
          </a:p>
        </p:txBody>
      </p:sp>
      <p:sp>
        <p:nvSpPr>
          <p:cNvPr id="45" name="Text 42"/>
          <p:cNvSpPr/>
          <p:nvPr/>
        </p:nvSpPr>
        <p:spPr>
          <a:xfrm>
            <a:off x="4597881" y="4772372"/>
            <a:ext cx="883255" cy="1077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Nome: Pedro Amaral</a:t>
            </a:r>
            <a:endParaRPr lang="en-US" sz="700" dirty="0"/>
          </a:p>
        </p:txBody>
      </p:sp>
      <p:sp>
        <p:nvSpPr>
          <p:cNvPr id="46" name="Text 43"/>
          <p:cNvSpPr/>
          <p:nvPr/>
        </p:nvSpPr>
        <p:spPr>
          <a:xfrm>
            <a:off x="4585628" y="4891630"/>
            <a:ext cx="753411" cy="1077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CPF: 12345678901</a:t>
            </a:r>
            <a:endParaRPr lang="en-US" sz="700" dirty="0"/>
          </a:p>
        </p:txBody>
      </p:sp>
      <p:sp>
        <p:nvSpPr>
          <p:cNvPr id="47" name="Text 44"/>
          <p:cNvSpPr/>
          <p:nvPr/>
        </p:nvSpPr>
        <p:spPr>
          <a:xfrm>
            <a:off x="4597881" y="4982522"/>
            <a:ext cx="389530" cy="1077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Idade</a:t>
            </a:r>
            <a:r>
              <a:rPr lang="en-US" sz="7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10</a:t>
            </a:r>
            <a:endParaRPr lang="en-US" sz="7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0322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89397"/>
            <a:ext cx="8286750" cy="449931"/>
          </a:xfrm>
          <a:prstGeom prst="rect">
            <a:avLst/>
          </a:prstGeom>
          <a:noFill/>
          <a:ln/>
        </p:spPr>
        <p:txBody>
          <a:bodyPr wrap="square" lIns="0" tIns="0" rIns="0" bIns="170053" rtlCol="0" anchor="ctr">
            <a:spAutoFit/>
          </a:bodyPr>
          <a:lstStyle/>
          <a:p>
            <a:pPr marL="0" indent="0">
              <a:buNone/>
            </a:pPr>
            <a:r>
              <a:rPr lang="en-US" sz="180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CRUD 4: UPDATE - Editar Aluno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428625" y="1011430"/>
            <a:ext cx="8394927" cy="1231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operação </a:t>
            </a:r>
            <a:r>
              <a:rPr lang="en-US" sz="800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UPDATE</a:t>
            </a:r>
            <a:r>
              <a:rPr lang="en-US" sz="8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permite modificar dados de um aluno existente. O processo envolve </a:t>
            </a:r>
            <a:r>
              <a:rPr lang="en-US" sz="8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buscar o aluno</a:t>
            </a:r>
            <a:r>
              <a:rPr lang="en-US" sz="8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8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coletar novos dados</a:t>
            </a:r>
            <a:r>
              <a:rPr lang="en-US" sz="8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8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persistir as alterações</a:t>
            </a:r>
            <a:r>
              <a:rPr lang="en-US" sz="8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 banco de dados</a:t>
            </a:r>
            <a:r>
              <a:rPr lang="en-US" sz="727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727" dirty="0"/>
          </a:p>
        </p:txBody>
      </p:sp>
      <p:sp>
        <p:nvSpPr>
          <p:cNvPr id="5" name="Shape 2"/>
          <p:cNvSpPr/>
          <p:nvPr/>
        </p:nvSpPr>
        <p:spPr>
          <a:xfrm>
            <a:off x="428625" y="1295865"/>
            <a:ext cx="8286750" cy="1239441"/>
          </a:xfrm>
          <a:prstGeom prst="rect">
            <a:avLst/>
          </a:prstGeom>
          <a:solidFill>
            <a:srgbClr val="00D4FF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428625" y="1295865"/>
            <a:ext cx="28575" cy="1239441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557213" y="1424453"/>
            <a:ext cx="200025" cy="200025"/>
          </a:xfrm>
          <a:prstGeom prst="ellipse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557213" y="1447521"/>
            <a:ext cx="200025" cy="1538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842963" y="1447522"/>
            <a:ext cx="1476366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Buscar Aluno Existente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557213" y="1702911"/>
            <a:ext cx="7837082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usuário escolhe a </a:t>
            </a:r>
            <a:r>
              <a:rPr lang="en-US" sz="10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opção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“4" no menu. O programa solicita o </a:t>
            </a:r>
            <a:r>
              <a:rPr lang="en-US" sz="1000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CPF do aluno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ser editado e busca seus dados no banco de dados.</a:t>
            </a:r>
            <a:endParaRPr lang="en-US" sz="1000" dirty="0"/>
          </a:p>
        </p:txBody>
      </p:sp>
      <p:sp>
        <p:nvSpPr>
          <p:cNvPr id="11" name="Shape 8"/>
          <p:cNvSpPr/>
          <p:nvPr/>
        </p:nvSpPr>
        <p:spPr>
          <a:xfrm>
            <a:off x="557213" y="1992381"/>
            <a:ext cx="8029575" cy="342900"/>
          </a:xfrm>
          <a:prstGeom prst="rect">
            <a:avLst/>
          </a:prstGeom>
          <a:solidFill>
            <a:srgbClr val="0A1428">
              <a:alpha val="90000"/>
            </a:srgbClr>
          </a:solidFill>
          <a:ln w="99">
            <a:solidFill>
              <a:srgbClr val="00D4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557213" y="1924022"/>
            <a:ext cx="8029575" cy="479618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System.out.print("Digite o CPF do aluno a editar: "); String cpf = scanner.nextLine(); Aluno aluno = buscarAlunoPorCpf(cpf); if (aluno == null) { System.out.println("Aluno não encontrado!"); return; } System.out.println("Aluno encontrado: " + aluno.getNome());</a:t>
            </a:r>
            <a:endParaRPr lang="en-US" sz="1000" dirty="0"/>
          </a:p>
        </p:txBody>
      </p:sp>
      <p:sp>
        <p:nvSpPr>
          <p:cNvPr id="13" name="Shape 10"/>
          <p:cNvSpPr/>
          <p:nvPr/>
        </p:nvSpPr>
        <p:spPr>
          <a:xfrm>
            <a:off x="428625" y="2649606"/>
            <a:ext cx="8286750" cy="1239441"/>
          </a:xfrm>
          <a:prstGeom prst="rect">
            <a:avLst/>
          </a:prstGeom>
          <a:solidFill>
            <a:srgbClr val="FF006E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1"/>
          <p:cNvSpPr/>
          <p:nvPr/>
        </p:nvSpPr>
        <p:spPr>
          <a:xfrm>
            <a:off x="428625" y="2649606"/>
            <a:ext cx="28575" cy="1239441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2"/>
          <p:cNvSpPr/>
          <p:nvPr/>
        </p:nvSpPr>
        <p:spPr>
          <a:xfrm>
            <a:off x="557213" y="2778193"/>
            <a:ext cx="200025" cy="200025"/>
          </a:xfrm>
          <a:prstGeom prst="ellipse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3"/>
          <p:cNvSpPr/>
          <p:nvPr/>
        </p:nvSpPr>
        <p:spPr>
          <a:xfrm>
            <a:off x="557213" y="2801261"/>
            <a:ext cx="200025" cy="1538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842963" y="2801262"/>
            <a:ext cx="1466748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Coleta de Novos Dados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557213" y="3056651"/>
            <a:ext cx="6686126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programa exibe os dados atuais e solicita os </a:t>
            </a: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novos valores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para os atributos que o usuário deseja modificar</a:t>
            </a:r>
            <a:r>
              <a:rPr lang="en-US" sz="674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674" dirty="0"/>
          </a:p>
        </p:txBody>
      </p:sp>
      <p:sp>
        <p:nvSpPr>
          <p:cNvPr id="19" name="Shape 16"/>
          <p:cNvSpPr/>
          <p:nvPr/>
        </p:nvSpPr>
        <p:spPr>
          <a:xfrm>
            <a:off x="557213" y="3346121"/>
            <a:ext cx="8029575" cy="342900"/>
          </a:xfrm>
          <a:prstGeom prst="rect">
            <a:avLst/>
          </a:prstGeom>
          <a:solidFill>
            <a:srgbClr val="0A1428">
              <a:alpha val="90000"/>
            </a:srgbClr>
          </a:solidFill>
          <a:ln w="99">
            <a:solidFill>
              <a:srgbClr val="FF006E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0" name="Text 17"/>
          <p:cNvSpPr/>
          <p:nvPr/>
        </p:nvSpPr>
        <p:spPr>
          <a:xfrm>
            <a:off x="557213" y="3308540"/>
            <a:ext cx="8029575" cy="418063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System.out.print("Novo nome (atual: " + aluno.getNome() + "): "); aluno.setNome(scanner.nextLine()); System.out.print("Novo turno (atual: " + aluno.getTurno() + "): "); aluno.setTurno(scanner.nextLine()); System.out.print("Novo telefone (atual: " + aluno.getTelefone() + "): "); aluno.setTelefone(scanner.nextLine());</a:t>
            </a:r>
            <a:endParaRPr lang="en-US" sz="800" dirty="0"/>
          </a:p>
        </p:txBody>
      </p:sp>
      <p:sp>
        <p:nvSpPr>
          <p:cNvPr id="21" name="Shape 18"/>
          <p:cNvSpPr/>
          <p:nvPr/>
        </p:nvSpPr>
        <p:spPr>
          <a:xfrm>
            <a:off x="428625" y="4003346"/>
            <a:ext cx="8286750" cy="1239441"/>
          </a:xfrm>
          <a:prstGeom prst="rect">
            <a:avLst/>
          </a:prstGeom>
          <a:solidFill>
            <a:srgbClr val="64FFDA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Shape 19"/>
          <p:cNvSpPr/>
          <p:nvPr/>
        </p:nvSpPr>
        <p:spPr>
          <a:xfrm>
            <a:off x="428625" y="4003346"/>
            <a:ext cx="28575" cy="1239441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Shape 20"/>
          <p:cNvSpPr/>
          <p:nvPr/>
        </p:nvSpPr>
        <p:spPr>
          <a:xfrm>
            <a:off x="557213" y="4131934"/>
            <a:ext cx="200025" cy="200025"/>
          </a:xfrm>
          <a:prstGeom prst="ellipse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Text 21"/>
          <p:cNvSpPr/>
          <p:nvPr/>
        </p:nvSpPr>
        <p:spPr>
          <a:xfrm>
            <a:off x="557213" y="4155002"/>
            <a:ext cx="200025" cy="1538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000" dirty="0"/>
          </a:p>
        </p:txBody>
      </p:sp>
      <p:sp>
        <p:nvSpPr>
          <p:cNvPr id="25" name="Text 22"/>
          <p:cNvSpPr/>
          <p:nvPr/>
        </p:nvSpPr>
        <p:spPr>
          <a:xfrm>
            <a:off x="842963" y="4155003"/>
            <a:ext cx="1994136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Atualização no Banco de Dados</a:t>
            </a:r>
            <a:endParaRPr lang="en-US" sz="1000" dirty="0"/>
          </a:p>
        </p:txBody>
      </p:sp>
      <p:sp>
        <p:nvSpPr>
          <p:cNvPr id="26" name="Text 23"/>
          <p:cNvSpPr/>
          <p:nvPr/>
        </p:nvSpPr>
        <p:spPr>
          <a:xfrm>
            <a:off x="557213" y="4410392"/>
            <a:ext cx="6429645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</a:t>
            </a:r>
            <a:r>
              <a:rPr lang="en-US" sz="10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AlunoServico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executa um comando </a:t>
            </a:r>
            <a:r>
              <a:rPr lang="en-US" sz="10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SQL UPDATE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para persistir as alterações no banco de dados MySQL</a:t>
            </a:r>
            <a:r>
              <a:rPr lang="en-US" sz="674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674" dirty="0"/>
          </a:p>
        </p:txBody>
      </p:sp>
      <p:sp>
        <p:nvSpPr>
          <p:cNvPr id="27" name="Shape 24"/>
          <p:cNvSpPr/>
          <p:nvPr/>
        </p:nvSpPr>
        <p:spPr>
          <a:xfrm>
            <a:off x="557213" y="4699862"/>
            <a:ext cx="8029575" cy="342900"/>
          </a:xfrm>
          <a:prstGeom prst="rect">
            <a:avLst/>
          </a:prstGeom>
          <a:solidFill>
            <a:srgbClr val="0A1428">
              <a:alpha val="90000"/>
            </a:srgbClr>
          </a:solidFill>
          <a:ln w="99">
            <a:solidFill>
              <a:srgbClr val="64FFD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8" name="Text 25"/>
          <p:cNvSpPr/>
          <p:nvPr/>
        </p:nvSpPr>
        <p:spPr>
          <a:xfrm>
            <a:off x="557213" y="4662281"/>
            <a:ext cx="8029575" cy="418063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String sql = "UPDATE aluno SET nome=?, turno=?, telefone=? WHERE cpf=?"; PreparedStatement stmt = conexao.prepareStatement(sql); stmt.setString(1, aluno.getNome()); stmt.setString(2, aluno.getTurno()); stmt.setString(3, aluno.getTelefone()); stmt.setString(4, aluno.getCpf()); stmt.executeUpdate();</a:t>
            </a:r>
            <a:endParaRPr lang="en-US" sz="800" dirty="0"/>
          </a:p>
        </p:txBody>
      </p:sp>
      <p:sp>
        <p:nvSpPr>
          <p:cNvPr id="29" name="Shape 26"/>
          <p:cNvSpPr/>
          <p:nvPr/>
        </p:nvSpPr>
        <p:spPr>
          <a:xfrm>
            <a:off x="428625" y="5357087"/>
            <a:ext cx="8286750" cy="1253728"/>
          </a:xfrm>
          <a:prstGeom prst="rect">
            <a:avLst/>
          </a:prstGeom>
          <a:solidFill>
            <a:srgbClr val="00D4FF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0" name="Shape 27"/>
          <p:cNvSpPr/>
          <p:nvPr/>
        </p:nvSpPr>
        <p:spPr>
          <a:xfrm>
            <a:off x="428625" y="5357087"/>
            <a:ext cx="28575" cy="1253728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1" name="Shape 28"/>
          <p:cNvSpPr/>
          <p:nvPr/>
        </p:nvSpPr>
        <p:spPr>
          <a:xfrm>
            <a:off x="557213" y="5485674"/>
            <a:ext cx="200025" cy="200025"/>
          </a:xfrm>
          <a:prstGeom prst="ellipse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2" name="Text 29"/>
          <p:cNvSpPr/>
          <p:nvPr/>
        </p:nvSpPr>
        <p:spPr>
          <a:xfrm>
            <a:off x="557213" y="5508742"/>
            <a:ext cx="200025" cy="1538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1000" dirty="0"/>
          </a:p>
        </p:txBody>
      </p:sp>
      <p:sp>
        <p:nvSpPr>
          <p:cNvPr id="33" name="Text 30"/>
          <p:cNvSpPr/>
          <p:nvPr/>
        </p:nvSpPr>
        <p:spPr>
          <a:xfrm>
            <a:off x="842963" y="5508744"/>
            <a:ext cx="1604606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Resultado e Confirmação</a:t>
            </a:r>
            <a:endParaRPr lang="en-US" sz="1000" dirty="0"/>
          </a:p>
        </p:txBody>
      </p:sp>
      <p:sp>
        <p:nvSpPr>
          <p:cNvPr id="34" name="Text 31"/>
          <p:cNvSpPr/>
          <p:nvPr/>
        </p:nvSpPr>
        <p:spPr>
          <a:xfrm>
            <a:off x="557213" y="5764132"/>
            <a:ext cx="4825039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sistema confirma a atualização bem-sucedida e exibe as alterações realizadas</a:t>
            </a:r>
            <a:r>
              <a:rPr lang="en-US" sz="674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674" dirty="0"/>
          </a:p>
        </p:txBody>
      </p:sp>
      <p:sp>
        <p:nvSpPr>
          <p:cNvPr id="35" name="Shape 32"/>
          <p:cNvSpPr/>
          <p:nvPr/>
        </p:nvSpPr>
        <p:spPr>
          <a:xfrm>
            <a:off x="557213" y="6053603"/>
            <a:ext cx="3961209" cy="428625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6" name="Shape 33"/>
          <p:cNvSpPr/>
          <p:nvPr/>
        </p:nvSpPr>
        <p:spPr>
          <a:xfrm>
            <a:off x="557213" y="6053603"/>
            <a:ext cx="14288" cy="428625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7" name="Text 34"/>
          <p:cNvSpPr/>
          <p:nvPr/>
        </p:nvSpPr>
        <p:spPr>
          <a:xfrm>
            <a:off x="628650" y="6120085"/>
            <a:ext cx="492122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Sucesso:</a:t>
            </a:r>
            <a:endParaRPr lang="en-US" sz="900" dirty="0"/>
          </a:p>
        </p:txBody>
      </p:sp>
      <p:sp>
        <p:nvSpPr>
          <p:cNvPr id="38" name="Text 35"/>
          <p:cNvSpPr/>
          <p:nvPr/>
        </p:nvSpPr>
        <p:spPr>
          <a:xfrm>
            <a:off x="628650" y="6268659"/>
            <a:ext cx="2640146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Dados do aluno atualizados com sucesso!</a:t>
            </a:r>
            <a:endParaRPr lang="en-US" sz="1000" dirty="0"/>
          </a:p>
        </p:txBody>
      </p:sp>
      <p:sp>
        <p:nvSpPr>
          <p:cNvPr id="39" name="Shape 36"/>
          <p:cNvSpPr/>
          <p:nvPr/>
        </p:nvSpPr>
        <p:spPr>
          <a:xfrm>
            <a:off x="4625578" y="6053603"/>
            <a:ext cx="3961209" cy="428625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0" name="Shape 37"/>
          <p:cNvSpPr/>
          <p:nvPr/>
        </p:nvSpPr>
        <p:spPr>
          <a:xfrm>
            <a:off x="4625578" y="6053603"/>
            <a:ext cx="14288" cy="428625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1" name="Text 38"/>
          <p:cNvSpPr/>
          <p:nvPr/>
        </p:nvSpPr>
        <p:spPr>
          <a:xfrm>
            <a:off x="4697016" y="6120084"/>
            <a:ext cx="950581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Banco de Dados:</a:t>
            </a:r>
            <a:endParaRPr lang="en-US" sz="900" dirty="0"/>
          </a:p>
        </p:txBody>
      </p:sp>
      <p:sp>
        <p:nvSpPr>
          <p:cNvPr id="42" name="Text 39"/>
          <p:cNvSpPr/>
          <p:nvPr/>
        </p:nvSpPr>
        <p:spPr>
          <a:xfrm>
            <a:off x="4697016" y="6268659"/>
            <a:ext cx="2261838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Registro modificado na tabela 'aluno'</a:t>
            </a:r>
            <a:endParaRPr lang="en-US" sz="1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087"/>
            <a:ext cx="9144000" cy="75545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89397"/>
            <a:ext cx="8286750" cy="449931"/>
          </a:xfrm>
          <a:prstGeom prst="rect">
            <a:avLst/>
          </a:prstGeom>
          <a:noFill/>
          <a:ln/>
        </p:spPr>
        <p:txBody>
          <a:bodyPr wrap="square" lIns="0" tIns="0" rIns="0" bIns="170053" rtlCol="0" anchor="ctr">
            <a:spAutoFit/>
          </a:bodyPr>
          <a:lstStyle/>
          <a:p>
            <a:pPr marL="0" indent="0">
              <a:buNone/>
            </a:pPr>
            <a:r>
              <a:rPr lang="en-US" sz="180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CRUD 5: DELETE - Remover Aluno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428625" y="985838"/>
            <a:ext cx="8286750" cy="514350"/>
          </a:xfrm>
          <a:prstGeom prst="rect">
            <a:avLst/>
          </a:prstGeom>
          <a:solidFill>
            <a:srgbClr val="FF006E">
              <a:alpha val="8000"/>
            </a:srgbClr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5" name="Shape 2"/>
          <p:cNvSpPr/>
          <p:nvPr/>
        </p:nvSpPr>
        <p:spPr>
          <a:xfrm>
            <a:off x="428625" y="992981"/>
            <a:ext cx="21431" cy="514350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428625" y="993162"/>
            <a:ext cx="8286750" cy="513987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operação </a:t>
            </a: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DELETE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remove permanentemente um aluno do banco de dados. Esta é uma </a:t>
            </a:r>
            <a:r>
              <a:rPr lang="en-US" sz="10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operação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</a:t>
            </a:r>
            <a:r>
              <a:rPr lang="en-US" sz="1000" b="1" dirty="0" err="1">
                <a:solidFill>
                  <a:srgbClr val="FF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direta</a:t>
            </a:r>
            <a:r>
              <a:rPr lang="en-US" sz="1000" b="1" dirty="0">
                <a:solidFill>
                  <a:srgbClr val="FF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1000" b="1" dirty="0" err="1">
                <a:solidFill>
                  <a:srgbClr val="FF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irreversível</a:t>
            </a:r>
            <a:r>
              <a:rPr lang="en-US" sz="1000" b="1" dirty="0">
                <a:solidFill>
                  <a:srgbClr val="FF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</a:t>
            </a:r>
            <a:r>
              <a:rPr lang="en-US" sz="1000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é </a:t>
            </a:r>
            <a:r>
              <a:rPr lang="en-US" sz="1000" dirty="0" err="1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executada</a:t>
            </a:r>
            <a:r>
              <a:rPr lang="en-US" sz="1000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imediatamente</a:t>
            </a:r>
            <a:r>
              <a:rPr lang="en-US" sz="1000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após</a:t>
            </a:r>
            <a:r>
              <a:rPr lang="en-US" sz="1000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</a:t>
            </a:r>
            <a:r>
              <a:rPr lang="en-US" sz="1000" dirty="0" err="1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identificação</a:t>
            </a:r>
            <a:r>
              <a:rPr lang="en-US" sz="1000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do </a:t>
            </a:r>
            <a:r>
              <a:rPr lang="en-US" sz="1000" dirty="0" err="1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registro</a:t>
            </a:r>
            <a:r>
              <a:rPr lang="en-US" sz="1000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.</a:t>
            </a:r>
          </a:p>
        </p:txBody>
      </p:sp>
      <p:sp>
        <p:nvSpPr>
          <p:cNvPr id="7" name="Shape 4"/>
          <p:cNvSpPr/>
          <p:nvPr/>
        </p:nvSpPr>
        <p:spPr>
          <a:xfrm>
            <a:off x="428625" y="1650206"/>
            <a:ext cx="8286750" cy="1050131"/>
          </a:xfrm>
          <a:prstGeom prst="rect">
            <a:avLst/>
          </a:prstGeom>
          <a:solidFill>
            <a:srgbClr val="00D4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Shape 5"/>
          <p:cNvSpPr/>
          <p:nvPr/>
        </p:nvSpPr>
        <p:spPr>
          <a:xfrm>
            <a:off x="428625" y="1650206"/>
            <a:ext cx="28575" cy="1050131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542925" y="1764506"/>
            <a:ext cx="200025" cy="200025"/>
          </a:xfrm>
          <a:prstGeom prst="ellipse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542925" y="1787574"/>
            <a:ext cx="200025" cy="1538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814388" y="1787575"/>
            <a:ext cx="984244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Busca do Aluno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542925" y="2031013"/>
            <a:ext cx="8124019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usuário escolhe a </a:t>
            </a:r>
            <a:r>
              <a:rPr lang="en-US" sz="9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opção</a:t>
            </a: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“5" (Remover Aluno) no menu. O programa solicita o </a:t>
            </a:r>
            <a:r>
              <a:rPr lang="en-US" sz="900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CPF</a:t>
            </a: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do aluno a ser removido e busca seus dados no banco de dados.</a:t>
            </a:r>
            <a:endParaRPr lang="en-US" sz="900" dirty="0"/>
          </a:p>
        </p:txBody>
      </p:sp>
      <p:sp>
        <p:nvSpPr>
          <p:cNvPr id="13" name="Shape 10"/>
          <p:cNvSpPr/>
          <p:nvPr/>
        </p:nvSpPr>
        <p:spPr>
          <a:xfrm>
            <a:off x="542925" y="2278856"/>
            <a:ext cx="8058150" cy="250031"/>
          </a:xfrm>
          <a:prstGeom prst="rect">
            <a:avLst/>
          </a:prstGeom>
          <a:solidFill>
            <a:srgbClr val="0A1428">
              <a:alpha val="90000"/>
            </a:srgbClr>
          </a:solidFill>
          <a:ln w="99">
            <a:solidFill>
              <a:srgbClr val="00D4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542925" y="2179451"/>
            <a:ext cx="8058150" cy="448841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System.out.print("Digite o CPF do aluno a remover: "); String cpf = scanner.nextLine(); Aluno aluno = servico.buscarPorCpf(cpf); if (aluno == null) { System.out.println("Aluno não encontrado!"); return; }</a:t>
            </a:r>
            <a:endParaRPr lang="en-US" sz="900" dirty="0"/>
          </a:p>
        </p:txBody>
      </p:sp>
      <p:sp>
        <p:nvSpPr>
          <p:cNvPr id="15" name="Shape 12"/>
          <p:cNvSpPr/>
          <p:nvPr/>
        </p:nvSpPr>
        <p:spPr>
          <a:xfrm>
            <a:off x="428625" y="2793206"/>
            <a:ext cx="8286750" cy="1518047"/>
          </a:xfrm>
          <a:prstGeom prst="rect">
            <a:avLst/>
          </a:prstGeom>
          <a:solidFill>
            <a:srgbClr val="FF006E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428625" y="2793206"/>
            <a:ext cx="28575" cy="1518047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Shape 14"/>
          <p:cNvSpPr/>
          <p:nvPr/>
        </p:nvSpPr>
        <p:spPr>
          <a:xfrm>
            <a:off x="542925" y="2907506"/>
            <a:ext cx="200025" cy="200025"/>
          </a:xfrm>
          <a:prstGeom prst="ellipse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5"/>
          <p:cNvSpPr/>
          <p:nvPr/>
        </p:nvSpPr>
        <p:spPr>
          <a:xfrm>
            <a:off x="542925" y="2930574"/>
            <a:ext cx="200025" cy="1538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814388" y="2930575"/>
            <a:ext cx="1958870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pt-BR" sz="1000" dirty="0"/>
              <a:t> </a:t>
            </a:r>
            <a:r>
              <a:rPr lang="pt-BR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Execução Imediata do DELETE </a:t>
            </a:r>
            <a:endParaRPr lang="en-US" sz="1000" dirty="0"/>
          </a:p>
        </p:txBody>
      </p:sp>
      <p:sp>
        <p:nvSpPr>
          <p:cNvPr id="20" name="Text 17"/>
          <p:cNvSpPr/>
          <p:nvPr/>
        </p:nvSpPr>
        <p:spPr>
          <a:xfrm>
            <a:off x="542925" y="3104763"/>
            <a:ext cx="8168903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pt-BR" dirty="0"/>
              <a:t> </a:t>
            </a:r>
            <a:r>
              <a:rPr lang="pt-BR" sz="900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Após a entrada do CPF, o sistema executa imediatamente o comando SQL DELETE para remover permanentemente o aluno do banco de dados:</a:t>
            </a:r>
            <a:endParaRPr lang="en-US" sz="900" dirty="0">
              <a:solidFill>
                <a:srgbClr val="FF006E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542924" y="3399622"/>
            <a:ext cx="8143875" cy="1018788"/>
          </a:xfrm>
          <a:prstGeom prst="rect">
            <a:avLst/>
          </a:prstGeom>
          <a:solidFill>
            <a:srgbClr val="0A1428">
              <a:alpha val="90000"/>
            </a:srgbClr>
          </a:solidFill>
          <a:ln w="99">
            <a:solidFill>
              <a:srgbClr val="FF006E"/>
            </a:solidFill>
            <a:prstDash val="solid"/>
          </a:ln>
        </p:spPr>
        <p:txBody>
          <a:bodyPr/>
          <a:lstStyle/>
          <a:p>
            <a:r>
              <a:rPr lang="pt-BR" sz="9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String</a:t>
            </a:r>
            <a:r>
              <a:rPr lang="pt-BR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pt-BR" sz="9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sql</a:t>
            </a:r>
            <a:r>
              <a:rPr lang="pt-BR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= "DELETE FROM aluno WHERE </a:t>
            </a:r>
            <a:r>
              <a:rPr lang="pt-BR" sz="9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cpf</a:t>
            </a:r>
            <a:r>
              <a:rPr lang="pt-BR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= ?";</a:t>
            </a:r>
          </a:p>
          <a:p>
            <a:r>
              <a:rPr lang="pt-BR" sz="9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try</a:t>
            </a:r>
            <a:r>
              <a:rPr lang="pt-BR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pt-BR" sz="9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PreparedStatement</a:t>
            </a:r>
            <a:r>
              <a:rPr lang="pt-BR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pt-BR" sz="9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stmt</a:t>
            </a:r>
            <a:r>
              <a:rPr lang="pt-BR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= </a:t>
            </a:r>
            <a:r>
              <a:rPr lang="pt-BR" sz="9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conexao.prepareStatement</a:t>
            </a:r>
            <a:r>
              <a:rPr lang="pt-BR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</a:t>
            </a:r>
            <a:r>
              <a:rPr lang="pt-BR" sz="9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sql</a:t>
            </a:r>
            <a:r>
              <a:rPr lang="pt-BR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)) {</a:t>
            </a:r>
          </a:p>
          <a:p>
            <a:r>
              <a:rPr lang="pt-BR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    </a:t>
            </a:r>
            <a:r>
              <a:rPr lang="pt-BR" sz="9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stmt.setString</a:t>
            </a:r>
            <a:r>
              <a:rPr lang="pt-BR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(1, </a:t>
            </a:r>
            <a:r>
              <a:rPr lang="pt-BR" sz="9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cpf</a:t>
            </a:r>
            <a:r>
              <a:rPr lang="pt-BR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);</a:t>
            </a:r>
          </a:p>
          <a:p>
            <a:r>
              <a:rPr lang="pt-BR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    </a:t>
            </a:r>
            <a:r>
              <a:rPr lang="pt-BR" sz="9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</a:t>
            </a:r>
            <a:r>
              <a:rPr lang="pt-BR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resultado = </a:t>
            </a:r>
            <a:r>
              <a:rPr lang="pt-BR" sz="9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stmt.executeUpdate</a:t>
            </a:r>
            <a:r>
              <a:rPr lang="pt-BR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();</a:t>
            </a:r>
          </a:p>
          <a:p>
            <a:r>
              <a:rPr lang="pt-BR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    // ... (continua no passo 3)</a:t>
            </a:r>
          </a:p>
          <a:p>
            <a:r>
              <a:rPr lang="pt-BR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} catch (</a:t>
            </a:r>
            <a:r>
              <a:rPr lang="pt-BR" sz="9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SQLException</a:t>
            </a:r>
            <a:r>
              <a:rPr lang="pt-BR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e) {</a:t>
            </a:r>
          </a:p>
          <a:p>
            <a:r>
              <a:rPr lang="pt-BR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    </a:t>
            </a:r>
            <a:r>
              <a:rPr lang="pt-BR" sz="9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e.printStackTrace</a:t>
            </a:r>
            <a:r>
              <a:rPr lang="pt-BR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();</a:t>
            </a:r>
          </a:p>
        </p:txBody>
      </p:sp>
      <p:sp>
        <p:nvSpPr>
          <p:cNvPr id="22" name="Text 19"/>
          <p:cNvSpPr/>
          <p:nvPr/>
        </p:nvSpPr>
        <p:spPr>
          <a:xfrm>
            <a:off x="542925" y="3430441"/>
            <a:ext cx="8058150" cy="325730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endParaRPr lang="en-US" sz="1000" dirty="0"/>
          </a:p>
        </p:txBody>
      </p:sp>
      <p:sp>
        <p:nvSpPr>
          <p:cNvPr id="24" name="Shape 21"/>
          <p:cNvSpPr/>
          <p:nvPr/>
        </p:nvSpPr>
        <p:spPr>
          <a:xfrm>
            <a:off x="542925" y="3864769"/>
            <a:ext cx="21431" cy="260747"/>
          </a:xfrm>
          <a:prstGeom prst="rect">
            <a:avLst/>
          </a:prstGeom>
          <a:solidFill>
            <a:srgbClr val="FF4D7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Text 22"/>
          <p:cNvSpPr/>
          <p:nvPr/>
        </p:nvSpPr>
        <p:spPr>
          <a:xfrm>
            <a:off x="542925" y="3865524"/>
            <a:ext cx="8058150" cy="259238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56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534" dirty="0"/>
          </a:p>
        </p:txBody>
      </p:sp>
      <p:sp>
        <p:nvSpPr>
          <p:cNvPr id="27" name="Shape 24"/>
          <p:cNvSpPr/>
          <p:nvPr/>
        </p:nvSpPr>
        <p:spPr>
          <a:xfrm>
            <a:off x="428625" y="4404122"/>
            <a:ext cx="28575" cy="1518047"/>
          </a:xfrm>
          <a:prstGeom prst="rect">
            <a:avLst/>
          </a:prstGeom>
          <a:solidFill>
            <a:srgbClr val="FF4D7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8" name="Shape 25"/>
          <p:cNvSpPr/>
          <p:nvPr/>
        </p:nvSpPr>
        <p:spPr>
          <a:xfrm>
            <a:off x="542925" y="4518422"/>
            <a:ext cx="200025" cy="200025"/>
          </a:xfrm>
          <a:prstGeom prst="ellipse">
            <a:avLst/>
          </a:prstGeom>
          <a:solidFill>
            <a:srgbClr val="FF4D7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Text 26"/>
          <p:cNvSpPr/>
          <p:nvPr/>
        </p:nvSpPr>
        <p:spPr>
          <a:xfrm>
            <a:off x="542925" y="4541490"/>
            <a:ext cx="200025" cy="1538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000" dirty="0"/>
          </a:p>
        </p:txBody>
      </p:sp>
      <p:sp>
        <p:nvSpPr>
          <p:cNvPr id="30" name="Text 27"/>
          <p:cNvSpPr/>
          <p:nvPr/>
        </p:nvSpPr>
        <p:spPr>
          <a:xfrm>
            <a:off x="814388" y="4541490"/>
            <a:ext cx="1957267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pt-BR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Confirmação de Sucesso/Falha</a:t>
            </a:r>
            <a:endParaRPr lang="en-US" sz="1000" b="1" dirty="0">
              <a:solidFill>
                <a:srgbClr val="FF006E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31" name="Text 28"/>
          <p:cNvSpPr/>
          <p:nvPr/>
        </p:nvSpPr>
        <p:spPr>
          <a:xfrm>
            <a:off x="542925" y="4715678"/>
            <a:ext cx="6698950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pt-BR" sz="900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sistema verifica o resultado da execução do comando SQL e exibe a mensagem correspondente.</a:t>
            </a:r>
            <a:endParaRPr lang="en-US" sz="900" dirty="0">
              <a:solidFill>
                <a:srgbClr val="FF006E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900" dirty="0" err="1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Após</a:t>
            </a:r>
            <a:r>
              <a:rPr lang="en-US" sz="900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900" dirty="0" err="1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confirmação</a:t>
            </a:r>
            <a:r>
              <a:rPr lang="en-US" sz="900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o sistema executa o </a:t>
            </a:r>
            <a:r>
              <a:rPr lang="en-US" sz="900" dirty="0" err="1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comando</a:t>
            </a:r>
            <a:r>
              <a:rPr lang="en-US" sz="900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SQL DELETE para remover permanentemente o aluno do banco de dados.</a:t>
            </a:r>
          </a:p>
        </p:txBody>
      </p:sp>
      <p:sp>
        <p:nvSpPr>
          <p:cNvPr id="32" name="Shape 29"/>
          <p:cNvSpPr/>
          <p:nvPr/>
        </p:nvSpPr>
        <p:spPr>
          <a:xfrm>
            <a:off x="542924" y="5121718"/>
            <a:ext cx="8124019" cy="1326849"/>
          </a:xfrm>
          <a:prstGeom prst="rect">
            <a:avLst/>
          </a:prstGeom>
          <a:solidFill>
            <a:srgbClr val="0A1428">
              <a:alpha val="90000"/>
            </a:srgbClr>
          </a:solidFill>
          <a:ln w="99">
            <a:solidFill>
              <a:srgbClr val="FF4D7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33" name="Text 30"/>
          <p:cNvSpPr/>
          <p:nvPr/>
        </p:nvSpPr>
        <p:spPr>
          <a:xfrm>
            <a:off x="828675" y="5087350"/>
            <a:ext cx="7772399" cy="12207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r>
              <a:rPr lang="pt-BR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 </a:t>
            </a:r>
            <a:r>
              <a:rPr lang="pt-BR" sz="9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if</a:t>
            </a:r>
            <a:r>
              <a:rPr lang="pt-BR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(resultado &gt; 0) {</a:t>
            </a:r>
          </a:p>
          <a:p>
            <a:r>
              <a:rPr lang="pt-BR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        </a:t>
            </a:r>
            <a:r>
              <a:rPr lang="pt-BR" sz="9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System.out.println</a:t>
            </a:r>
            <a:r>
              <a:rPr lang="pt-BR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("Aluno removido com sucesso!"); // Mensagem de sucesso</a:t>
            </a:r>
          </a:p>
          <a:p>
            <a:r>
              <a:rPr lang="pt-BR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    } </a:t>
            </a:r>
            <a:r>
              <a:rPr lang="pt-BR" sz="9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else</a:t>
            </a:r>
            <a:r>
              <a:rPr lang="pt-BR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{</a:t>
            </a:r>
          </a:p>
          <a:p>
            <a:r>
              <a:rPr lang="pt-BR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        // Pode indicar que o CPF não foi encontrado</a:t>
            </a:r>
          </a:p>
          <a:p>
            <a:r>
              <a:rPr lang="pt-BR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        </a:t>
            </a:r>
            <a:r>
              <a:rPr lang="pt-BR" sz="9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System.out.println</a:t>
            </a:r>
            <a:r>
              <a:rPr lang="pt-BR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("Erro ou aluno não encontrado.");</a:t>
            </a:r>
          </a:p>
          <a:p>
            <a:r>
              <a:rPr lang="pt-BR" sz="9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    }</a:t>
            </a:r>
          </a:p>
          <a:p>
            <a:endParaRPr lang="pt-BR" sz="900" dirty="0">
              <a:solidFill>
                <a:srgbClr val="64FFDA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en-US" sz="516" dirty="0"/>
          </a:p>
        </p:txBody>
      </p:sp>
      <p:sp>
        <p:nvSpPr>
          <p:cNvPr id="34" name="Shape 31"/>
          <p:cNvSpPr/>
          <p:nvPr/>
        </p:nvSpPr>
        <p:spPr>
          <a:xfrm>
            <a:off x="351618" y="5975702"/>
            <a:ext cx="8115301" cy="686333"/>
          </a:xfrm>
          <a:prstGeom prst="rect">
            <a:avLst/>
          </a:prstGeom>
          <a:solidFill>
            <a:srgbClr val="FF4D7D">
              <a:alpha val="10000"/>
            </a:srgbClr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35" name="Shape 32"/>
          <p:cNvSpPr/>
          <p:nvPr/>
        </p:nvSpPr>
        <p:spPr>
          <a:xfrm>
            <a:off x="542925" y="5475684"/>
            <a:ext cx="21431" cy="260747"/>
          </a:xfrm>
          <a:prstGeom prst="rect">
            <a:avLst/>
          </a:prstGeom>
          <a:solidFill>
            <a:srgbClr val="FF4D7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7" name="Text 34"/>
          <p:cNvSpPr/>
          <p:nvPr/>
        </p:nvSpPr>
        <p:spPr>
          <a:xfrm>
            <a:off x="808818" y="6126565"/>
            <a:ext cx="1253563" cy="1538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IRREVERSÍVEL</a:t>
            </a:r>
            <a:r>
              <a:rPr lang="en-US" sz="53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534" dirty="0"/>
          </a:p>
        </p:txBody>
      </p:sp>
      <p:sp>
        <p:nvSpPr>
          <p:cNvPr id="38" name="Text 35"/>
          <p:cNvSpPr/>
          <p:nvPr/>
        </p:nvSpPr>
        <p:spPr>
          <a:xfrm>
            <a:off x="1996901" y="6111433"/>
            <a:ext cx="5650586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Uma vez deletado, o aluno e todos os seus dados são permanentemente removidos do banco de dados.</a:t>
            </a:r>
            <a:endParaRPr lang="en-US" sz="900" dirty="0"/>
          </a:p>
        </p:txBody>
      </p:sp>
      <p:sp>
        <p:nvSpPr>
          <p:cNvPr id="40" name="Shape 37"/>
          <p:cNvSpPr/>
          <p:nvPr/>
        </p:nvSpPr>
        <p:spPr>
          <a:xfrm>
            <a:off x="428625" y="6015038"/>
            <a:ext cx="28575" cy="1117997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2" name="Text 39"/>
          <p:cNvSpPr/>
          <p:nvPr/>
        </p:nvSpPr>
        <p:spPr>
          <a:xfrm>
            <a:off x="542925" y="6176804"/>
            <a:ext cx="200025" cy="1050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endParaRPr lang="en-US" sz="683" dirty="0"/>
          </a:p>
        </p:txBody>
      </p:sp>
      <p:sp>
        <p:nvSpPr>
          <p:cNvPr id="46" name="Text 43"/>
          <p:cNvSpPr/>
          <p:nvPr/>
        </p:nvSpPr>
        <p:spPr>
          <a:xfrm>
            <a:off x="614363" y="6547222"/>
            <a:ext cx="65" cy="822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53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57188"/>
            <a:ext cx="8286750" cy="514350"/>
          </a:xfrm>
          <a:prstGeom prst="rect">
            <a:avLst/>
          </a:prstGeom>
          <a:noFill/>
          <a:ln/>
        </p:spPr>
        <p:txBody>
          <a:bodyPr wrap="square" lIns="0" tIns="0" rIns="0" bIns="170053" rtlCol="0" anchor="ctr">
            <a:spAutoFit/>
          </a:bodyPr>
          <a:lstStyle/>
          <a:p>
            <a:pPr marL="0" indent="0">
              <a:buNone/>
            </a:pPr>
            <a:r>
              <a:rPr lang="en-US" sz="180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Escopo e Objetivo do Projeto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428625" y="1135856"/>
            <a:ext cx="370760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85" b="1" kern="0" spc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Objetivo</a:t>
            </a:r>
            <a:endParaRPr lang="en-US" sz="885" dirty="0"/>
          </a:p>
        </p:txBody>
      </p:sp>
      <p:sp>
        <p:nvSpPr>
          <p:cNvPr id="5" name="Text 2"/>
          <p:cNvSpPr/>
          <p:nvPr/>
        </p:nvSpPr>
        <p:spPr>
          <a:xfrm>
            <a:off x="428625" y="1368802"/>
            <a:ext cx="3707606" cy="67710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Desenvolver uma aplicação de console (CLI) em Java para realizar o gerenciamento completo (CRUD) de alunos em um banco de dados MySQL, demonstrando persistência de dados e arquitetura em camadas</a:t>
            </a:r>
            <a:r>
              <a:rPr lang="en-US" sz="78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780" dirty="0"/>
          </a:p>
        </p:txBody>
      </p:sp>
      <p:sp>
        <p:nvSpPr>
          <p:cNvPr id="6" name="Shape 3"/>
          <p:cNvSpPr/>
          <p:nvPr/>
        </p:nvSpPr>
        <p:spPr>
          <a:xfrm>
            <a:off x="428625" y="2175272"/>
            <a:ext cx="3707606" cy="532209"/>
          </a:xfrm>
          <a:prstGeom prst="rect">
            <a:avLst/>
          </a:prstGeom>
          <a:solidFill>
            <a:srgbClr val="FF006E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428625" y="2175272"/>
            <a:ext cx="28575" cy="532209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571500" y="2282428"/>
            <a:ext cx="342185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34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Projeto</a:t>
            </a:r>
            <a:endParaRPr lang="en-US" sz="634" dirty="0"/>
          </a:p>
        </p:txBody>
      </p:sp>
      <p:sp>
        <p:nvSpPr>
          <p:cNvPr id="9" name="Text 6"/>
          <p:cNvSpPr/>
          <p:nvPr/>
        </p:nvSpPr>
        <p:spPr>
          <a:xfrm>
            <a:off x="571500" y="2399526"/>
            <a:ext cx="2944717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Sistema de Matrícula Escolar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007769" y="1135856"/>
            <a:ext cx="370760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85" b="1" kern="0" spc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Tecnologias Utilizadas</a:t>
            </a:r>
            <a:endParaRPr lang="en-US" sz="885" dirty="0"/>
          </a:p>
        </p:txBody>
      </p:sp>
      <p:sp>
        <p:nvSpPr>
          <p:cNvPr id="11" name="Text 8"/>
          <p:cNvSpPr/>
          <p:nvPr/>
        </p:nvSpPr>
        <p:spPr>
          <a:xfrm>
            <a:off x="5007769" y="1418034"/>
            <a:ext cx="535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4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734" dirty="0"/>
          </a:p>
        </p:txBody>
      </p:sp>
      <p:sp>
        <p:nvSpPr>
          <p:cNvPr id="12" name="Text 9"/>
          <p:cNvSpPr/>
          <p:nvPr/>
        </p:nvSpPr>
        <p:spPr>
          <a:xfrm>
            <a:off x="5186363" y="1430536"/>
            <a:ext cx="63353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Linguagem:</a:t>
            </a:r>
            <a:endParaRPr lang="en-US" sz="734" dirty="0"/>
          </a:p>
        </p:txBody>
      </p:sp>
      <p:sp>
        <p:nvSpPr>
          <p:cNvPr id="13" name="Text 10"/>
          <p:cNvSpPr/>
          <p:nvPr/>
        </p:nvSpPr>
        <p:spPr>
          <a:xfrm>
            <a:off x="5819896" y="1426816"/>
            <a:ext cx="2503891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Java (compilado e executado via terminal</a:t>
            </a:r>
            <a:r>
              <a:rPr lang="en-US" sz="78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780" dirty="0"/>
          </a:p>
        </p:txBody>
      </p:sp>
      <p:sp>
        <p:nvSpPr>
          <p:cNvPr id="14" name="Text 11"/>
          <p:cNvSpPr/>
          <p:nvPr/>
        </p:nvSpPr>
        <p:spPr>
          <a:xfrm>
            <a:off x="5007769" y="1660922"/>
            <a:ext cx="535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4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734" dirty="0"/>
          </a:p>
        </p:txBody>
      </p:sp>
      <p:sp>
        <p:nvSpPr>
          <p:cNvPr id="15" name="Text 12"/>
          <p:cNvSpPr/>
          <p:nvPr/>
        </p:nvSpPr>
        <p:spPr>
          <a:xfrm>
            <a:off x="5186363" y="1673423"/>
            <a:ext cx="877398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Banco de Dados:</a:t>
            </a:r>
            <a:endParaRPr lang="en-US" sz="734" dirty="0"/>
          </a:p>
        </p:txBody>
      </p:sp>
      <p:sp>
        <p:nvSpPr>
          <p:cNvPr id="16" name="Text 13"/>
          <p:cNvSpPr/>
          <p:nvPr/>
        </p:nvSpPr>
        <p:spPr>
          <a:xfrm>
            <a:off x="6063760" y="1669703"/>
            <a:ext cx="698909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MySQL 8.0+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5007769" y="1903809"/>
            <a:ext cx="535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4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734" dirty="0"/>
          </a:p>
        </p:txBody>
      </p:sp>
      <p:sp>
        <p:nvSpPr>
          <p:cNvPr id="18" name="Text 15"/>
          <p:cNvSpPr/>
          <p:nvPr/>
        </p:nvSpPr>
        <p:spPr>
          <a:xfrm>
            <a:off x="5186363" y="1916311"/>
            <a:ext cx="515438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Conector:</a:t>
            </a:r>
            <a:endParaRPr lang="en-US" sz="734" dirty="0"/>
          </a:p>
        </p:txBody>
      </p:sp>
      <p:sp>
        <p:nvSpPr>
          <p:cNvPr id="19" name="Text 16"/>
          <p:cNvSpPr/>
          <p:nvPr/>
        </p:nvSpPr>
        <p:spPr>
          <a:xfrm>
            <a:off x="5701801" y="1912591"/>
            <a:ext cx="1897955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JDBC (MySQL Connector/J 9.4.0)</a:t>
            </a:r>
            <a:endParaRPr lang="en-US" sz="1000" dirty="0"/>
          </a:p>
        </p:txBody>
      </p:sp>
      <p:sp>
        <p:nvSpPr>
          <p:cNvPr id="20" name="Text 17"/>
          <p:cNvSpPr/>
          <p:nvPr/>
        </p:nvSpPr>
        <p:spPr>
          <a:xfrm>
            <a:off x="5007769" y="2146697"/>
            <a:ext cx="535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4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734" dirty="0"/>
          </a:p>
        </p:txBody>
      </p:sp>
      <p:sp>
        <p:nvSpPr>
          <p:cNvPr id="21" name="Text 18"/>
          <p:cNvSpPr/>
          <p:nvPr/>
        </p:nvSpPr>
        <p:spPr>
          <a:xfrm>
            <a:off x="5186363" y="2159198"/>
            <a:ext cx="1041564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Controle de Versão:</a:t>
            </a:r>
            <a:endParaRPr lang="en-US" sz="734" dirty="0"/>
          </a:p>
        </p:txBody>
      </p:sp>
      <p:sp>
        <p:nvSpPr>
          <p:cNvPr id="22" name="Text 19"/>
          <p:cNvSpPr/>
          <p:nvPr/>
        </p:nvSpPr>
        <p:spPr>
          <a:xfrm>
            <a:off x="6227927" y="2155478"/>
            <a:ext cx="737381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Git e GitHub</a:t>
            </a:r>
            <a:endParaRPr lang="en-US" sz="1000" dirty="0"/>
          </a:p>
        </p:txBody>
      </p:sp>
      <p:sp>
        <p:nvSpPr>
          <p:cNvPr id="23" name="Shape 20"/>
          <p:cNvSpPr/>
          <p:nvPr/>
        </p:nvSpPr>
        <p:spPr>
          <a:xfrm>
            <a:off x="5007769" y="2461022"/>
            <a:ext cx="3707606" cy="1022561"/>
          </a:xfrm>
          <a:prstGeom prst="rect">
            <a:avLst/>
          </a:prstGeom>
          <a:solidFill>
            <a:srgbClr val="00D4FF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Shape 21"/>
          <p:cNvSpPr/>
          <p:nvPr/>
        </p:nvSpPr>
        <p:spPr>
          <a:xfrm>
            <a:off x="5007769" y="2461022"/>
            <a:ext cx="28575" cy="1022561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Text 22"/>
          <p:cNvSpPr/>
          <p:nvPr/>
        </p:nvSpPr>
        <p:spPr>
          <a:xfrm>
            <a:off x="5150644" y="2603897"/>
            <a:ext cx="34218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4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Restrições da Atividade</a:t>
            </a:r>
            <a:endParaRPr lang="en-US" sz="784" dirty="0"/>
          </a:p>
        </p:txBody>
      </p:sp>
      <p:sp>
        <p:nvSpPr>
          <p:cNvPr id="26" name="Text 23"/>
          <p:cNvSpPr/>
          <p:nvPr/>
        </p:nvSpPr>
        <p:spPr>
          <a:xfrm>
            <a:off x="5150644" y="2747156"/>
            <a:ext cx="3421856" cy="67710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projeto atende ao requisito de não utilizar tecnologias web (HTML, JSR, JSF), focando 100% na lógica de negócios e persistência de dados no console.</a:t>
            </a:r>
            <a:endParaRPr lang="en-US" sz="11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035"/>
            <a:ext cx="9144000" cy="78434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57188"/>
            <a:ext cx="8286750" cy="553641"/>
          </a:xfrm>
          <a:prstGeom prst="rect">
            <a:avLst/>
          </a:prstGeom>
          <a:noFill/>
          <a:ln/>
        </p:spPr>
        <p:txBody>
          <a:bodyPr wrap="square" lIns="0" tIns="0" rIns="0" bIns="170053" rtlCol="0" anchor="ctr">
            <a:spAutoFit/>
          </a:bodyPr>
          <a:lstStyle/>
          <a:p>
            <a:pPr marL="0" indent="0" algn="ctr">
              <a:buNone/>
            </a:pPr>
            <a:r>
              <a:rPr lang="en-US" sz="201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Conclusão: Integração e Perspectivas Futuras</a:t>
            </a:r>
            <a:endParaRPr lang="en-US" sz="2016" dirty="0"/>
          </a:p>
        </p:txBody>
      </p:sp>
      <p:sp>
        <p:nvSpPr>
          <p:cNvPr id="4" name="Shape 1"/>
          <p:cNvSpPr/>
          <p:nvPr/>
        </p:nvSpPr>
        <p:spPr>
          <a:xfrm>
            <a:off x="428625" y="1103709"/>
            <a:ext cx="8286750" cy="1265141"/>
          </a:xfrm>
          <a:prstGeom prst="rect">
            <a:avLst/>
          </a:prstGeom>
          <a:solidFill>
            <a:srgbClr val="00D4FF">
              <a:alpha val="8000"/>
            </a:srgbClr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5" name="Shape 2"/>
          <p:cNvSpPr/>
          <p:nvPr/>
        </p:nvSpPr>
        <p:spPr>
          <a:xfrm>
            <a:off x="428625" y="1103709"/>
            <a:ext cx="28575" cy="1265141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607219" y="1277481"/>
            <a:ext cx="225901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 kern="0" spc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Síntese do Sistema Integrado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607219" y="1526730"/>
            <a:ext cx="7929563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</a:t>
            </a:r>
            <a:r>
              <a:rPr lang="en-US" sz="1000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Sistema de Matrícula Escolar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demonstra uma arquitetura em camadas bem estruturada, onde a </a:t>
            </a: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Visão (Main)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interage com o usuário, a </a:t>
            </a: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Controle (AlunoServico)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processa as operações, o </a:t>
            </a: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Modelo (Aluno)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representa os dados e o </a:t>
            </a: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Banco de Dados (MySQL)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persiste as informações. Todas as operações </a:t>
            </a:r>
            <a:r>
              <a:rPr lang="en-US" sz="10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CRUD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(Criar, Ler, Atualizar, Deletar) funcionam de forma integrada e segura, garantindo a integridade dos dados escolares.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428625" y="2547445"/>
            <a:ext cx="8286750" cy="1943100"/>
          </a:xfrm>
          <a:prstGeom prst="rect">
            <a:avLst/>
          </a:prstGeom>
          <a:solidFill>
            <a:srgbClr val="FF006E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428625" y="2547445"/>
            <a:ext cx="28575" cy="1943100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607219" y="2736605"/>
            <a:ext cx="2562881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kern="0" spc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Conceitos Fundamentais Demonstrados</a:t>
            </a:r>
            <a:endParaRPr lang="en-US" sz="1000" dirty="0"/>
          </a:p>
        </p:txBody>
      </p:sp>
      <p:sp>
        <p:nvSpPr>
          <p:cNvPr id="11" name="Shape 8"/>
          <p:cNvSpPr/>
          <p:nvPr/>
        </p:nvSpPr>
        <p:spPr>
          <a:xfrm>
            <a:off x="607219" y="3008216"/>
            <a:ext cx="2571750" cy="598289"/>
          </a:xfrm>
          <a:prstGeom prst="rect">
            <a:avLst/>
          </a:prstGeom>
          <a:solidFill>
            <a:srgbClr val="FF006E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9"/>
          <p:cNvSpPr/>
          <p:nvPr/>
        </p:nvSpPr>
        <p:spPr>
          <a:xfrm>
            <a:off x="607219" y="3008216"/>
            <a:ext cx="21431" cy="598289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692944" y="3080398"/>
            <a:ext cx="1612621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Arquitetura em Camadas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692944" y="3269082"/>
            <a:ext cx="2400300" cy="24622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Separação clara de responsabilidades entre visão, controle, modelo e persistência</a:t>
            </a:r>
            <a:endParaRPr lang="en-US" sz="800" dirty="0"/>
          </a:p>
        </p:txBody>
      </p:sp>
      <p:sp>
        <p:nvSpPr>
          <p:cNvPr id="15" name="Shape 12"/>
          <p:cNvSpPr/>
          <p:nvPr/>
        </p:nvSpPr>
        <p:spPr>
          <a:xfrm>
            <a:off x="3286125" y="3008216"/>
            <a:ext cx="2571750" cy="598289"/>
          </a:xfrm>
          <a:prstGeom prst="rect">
            <a:avLst/>
          </a:prstGeom>
          <a:solidFill>
            <a:srgbClr val="FF006E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3286125" y="3008216"/>
            <a:ext cx="21431" cy="598289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3371850" y="3080398"/>
            <a:ext cx="1070806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Operações CRUD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3371850" y="3269082"/>
            <a:ext cx="2400300" cy="24622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Implementação completa de Create, Read, Update e Delete com validações</a:t>
            </a:r>
            <a:endParaRPr lang="en-US" sz="800" dirty="0"/>
          </a:p>
        </p:txBody>
      </p:sp>
      <p:sp>
        <p:nvSpPr>
          <p:cNvPr id="19" name="Shape 16"/>
          <p:cNvSpPr/>
          <p:nvPr/>
        </p:nvSpPr>
        <p:spPr>
          <a:xfrm>
            <a:off x="5965031" y="3008216"/>
            <a:ext cx="2571750" cy="598289"/>
          </a:xfrm>
          <a:prstGeom prst="rect">
            <a:avLst/>
          </a:prstGeom>
          <a:solidFill>
            <a:srgbClr val="FF006E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7"/>
          <p:cNvSpPr/>
          <p:nvPr/>
        </p:nvSpPr>
        <p:spPr>
          <a:xfrm>
            <a:off x="5965031" y="3008216"/>
            <a:ext cx="21431" cy="598289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8"/>
          <p:cNvSpPr/>
          <p:nvPr/>
        </p:nvSpPr>
        <p:spPr>
          <a:xfrm>
            <a:off x="6050756" y="3080398"/>
            <a:ext cx="819135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Padrões Java</a:t>
            </a:r>
            <a:endParaRPr lang="en-US" sz="1000" dirty="0"/>
          </a:p>
        </p:txBody>
      </p:sp>
      <p:sp>
        <p:nvSpPr>
          <p:cNvPr id="22" name="Text 19"/>
          <p:cNvSpPr/>
          <p:nvPr/>
        </p:nvSpPr>
        <p:spPr>
          <a:xfrm>
            <a:off x="6050756" y="3269082"/>
            <a:ext cx="2400300" cy="24622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Getters/Setters, encapsulamento, POO e boas práticas de desenvolvimento</a:t>
            </a:r>
            <a:endParaRPr lang="en-US" sz="800" dirty="0"/>
          </a:p>
        </p:txBody>
      </p:sp>
      <p:sp>
        <p:nvSpPr>
          <p:cNvPr id="23" name="Shape 20"/>
          <p:cNvSpPr/>
          <p:nvPr/>
        </p:nvSpPr>
        <p:spPr>
          <a:xfrm>
            <a:off x="607219" y="3713662"/>
            <a:ext cx="2571750" cy="598289"/>
          </a:xfrm>
          <a:prstGeom prst="rect">
            <a:avLst/>
          </a:prstGeom>
          <a:solidFill>
            <a:srgbClr val="FF006E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Shape 21"/>
          <p:cNvSpPr/>
          <p:nvPr/>
        </p:nvSpPr>
        <p:spPr>
          <a:xfrm>
            <a:off x="607219" y="3713662"/>
            <a:ext cx="21431" cy="598289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Text 22"/>
          <p:cNvSpPr/>
          <p:nvPr/>
        </p:nvSpPr>
        <p:spPr>
          <a:xfrm>
            <a:off x="692944" y="3785844"/>
            <a:ext cx="1710405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Banco de Dados Relacional</a:t>
            </a:r>
            <a:endParaRPr lang="en-US" sz="1000" dirty="0"/>
          </a:p>
        </p:txBody>
      </p:sp>
      <p:sp>
        <p:nvSpPr>
          <p:cNvPr id="26" name="Text 23"/>
          <p:cNvSpPr/>
          <p:nvPr/>
        </p:nvSpPr>
        <p:spPr>
          <a:xfrm>
            <a:off x="692944" y="3974528"/>
            <a:ext cx="2400300" cy="24622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Persistência com MySQL, SQL, JDBC e gerenciamento de conexões</a:t>
            </a:r>
            <a:endParaRPr lang="en-US" sz="800" dirty="0"/>
          </a:p>
        </p:txBody>
      </p:sp>
      <p:sp>
        <p:nvSpPr>
          <p:cNvPr id="27" name="Shape 24"/>
          <p:cNvSpPr/>
          <p:nvPr/>
        </p:nvSpPr>
        <p:spPr>
          <a:xfrm>
            <a:off x="3286125" y="3713662"/>
            <a:ext cx="2571750" cy="598289"/>
          </a:xfrm>
          <a:prstGeom prst="rect">
            <a:avLst/>
          </a:prstGeom>
          <a:solidFill>
            <a:srgbClr val="FF006E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8" name="Shape 25"/>
          <p:cNvSpPr/>
          <p:nvPr/>
        </p:nvSpPr>
        <p:spPr>
          <a:xfrm>
            <a:off x="3286125" y="3713662"/>
            <a:ext cx="21431" cy="598289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Text 26"/>
          <p:cNvSpPr/>
          <p:nvPr/>
        </p:nvSpPr>
        <p:spPr>
          <a:xfrm>
            <a:off x="3371850" y="3785844"/>
            <a:ext cx="1551707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Interface de Usuário CLI</a:t>
            </a:r>
            <a:endParaRPr lang="en-US" sz="1000" dirty="0"/>
          </a:p>
        </p:txBody>
      </p:sp>
      <p:sp>
        <p:nvSpPr>
          <p:cNvPr id="30" name="Text 27"/>
          <p:cNvSpPr/>
          <p:nvPr/>
        </p:nvSpPr>
        <p:spPr>
          <a:xfrm>
            <a:off x="3371850" y="3943750"/>
            <a:ext cx="240030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Menu interativo com Scanner, validação de entrada e feedback </a:t>
            </a:r>
            <a:r>
              <a:rPr lang="en-US" sz="10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ao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usuário</a:t>
            </a:r>
            <a:endParaRPr lang="en-US" sz="1000" dirty="0"/>
          </a:p>
        </p:txBody>
      </p:sp>
      <p:sp>
        <p:nvSpPr>
          <p:cNvPr id="31" name="Shape 28"/>
          <p:cNvSpPr/>
          <p:nvPr/>
        </p:nvSpPr>
        <p:spPr>
          <a:xfrm>
            <a:off x="5965031" y="3713662"/>
            <a:ext cx="2571750" cy="598289"/>
          </a:xfrm>
          <a:prstGeom prst="rect">
            <a:avLst/>
          </a:prstGeom>
          <a:solidFill>
            <a:srgbClr val="FF006E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2" name="Shape 29"/>
          <p:cNvSpPr/>
          <p:nvPr/>
        </p:nvSpPr>
        <p:spPr>
          <a:xfrm>
            <a:off x="5965031" y="3713662"/>
            <a:ext cx="21431" cy="598289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3" name="Text 30"/>
          <p:cNvSpPr/>
          <p:nvPr/>
        </p:nvSpPr>
        <p:spPr>
          <a:xfrm>
            <a:off x="6050756" y="3785844"/>
            <a:ext cx="1296830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Segurança de Dados</a:t>
            </a:r>
            <a:endParaRPr lang="en-US" sz="1000" dirty="0"/>
          </a:p>
        </p:txBody>
      </p:sp>
      <p:sp>
        <p:nvSpPr>
          <p:cNvPr id="34" name="Text 31"/>
          <p:cNvSpPr/>
          <p:nvPr/>
        </p:nvSpPr>
        <p:spPr>
          <a:xfrm>
            <a:off x="6050756" y="3974528"/>
            <a:ext cx="2400300" cy="24622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Validação de CPF único, confirmação de exclusão e integridade referencial</a:t>
            </a:r>
            <a:endParaRPr lang="en-US" sz="800" dirty="0"/>
          </a:p>
        </p:txBody>
      </p:sp>
      <p:sp>
        <p:nvSpPr>
          <p:cNvPr id="36" name="Shape 33"/>
          <p:cNvSpPr/>
          <p:nvPr/>
        </p:nvSpPr>
        <p:spPr>
          <a:xfrm>
            <a:off x="428625" y="4669138"/>
            <a:ext cx="28575" cy="2262783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7" name="Text 34"/>
          <p:cNvSpPr/>
          <p:nvPr/>
        </p:nvSpPr>
        <p:spPr>
          <a:xfrm>
            <a:off x="607219" y="4625561"/>
            <a:ext cx="1698350" cy="1231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b="1" kern="0" spc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Perspectivas de Expansão Futura</a:t>
            </a:r>
            <a:endParaRPr lang="en-US" sz="800" dirty="0"/>
          </a:p>
        </p:txBody>
      </p:sp>
      <p:sp>
        <p:nvSpPr>
          <p:cNvPr id="38" name="Shape 35"/>
          <p:cNvSpPr/>
          <p:nvPr/>
        </p:nvSpPr>
        <p:spPr>
          <a:xfrm>
            <a:off x="607219" y="5205038"/>
            <a:ext cx="3911203" cy="394574"/>
          </a:xfrm>
          <a:prstGeom prst="rect">
            <a:avLst/>
          </a:prstGeom>
          <a:solidFill>
            <a:srgbClr val="64FFDA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9" name="Shape 36"/>
          <p:cNvSpPr/>
          <p:nvPr/>
        </p:nvSpPr>
        <p:spPr>
          <a:xfrm>
            <a:off x="607219" y="5129910"/>
            <a:ext cx="21431" cy="469702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0" name="Text 37"/>
          <p:cNvSpPr/>
          <p:nvPr/>
        </p:nvSpPr>
        <p:spPr>
          <a:xfrm>
            <a:off x="628650" y="4796177"/>
            <a:ext cx="1171796" cy="1231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Interface Gráfica (GUI)</a:t>
            </a:r>
            <a:endParaRPr lang="en-US" sz="800" dirty="0"/>
          </a:p>
        </p:txBody>
      </p:sp>
      <p:sp>
        <p:nvSpPr>
          <p:cNvPr id="41" name="Text 38"/>
          <p:cNvSpPr/>
          <p:nvPr/>
        </p:nvSpPr>
        <p:spPr>
          <a:xfrm>
            <a:off x="596229" y="4946985"/>
            <a:ext cx="3262111" cy="1231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Migração para JavaFX ou Swing para melhor experiência do usuário</a:t>
            </a:r>
            <a:endParaRPr lang="en-US" sz="800" dirty="0"/>
          </a:p>
        </p:txBody>
      </p:sp>
      <p:sp>
        <p:nvSpPr>
          <p:cNvPr id="42" name="Shape 39"/>
          <p:cNvSpPr/>
          <p:nvPr/>
        </p:nvSpPr>
        <p:spPr>
          <a:xfrm>
            <a:off x="4625578" y="5129910"/>
            <a:ext cx="3911203" cy="469702"/>
          </a:xfrm>
          <a:prstGeom prst="rect">
            <a:avLst/>
          </a:prstGeom>
          <a:solidFill>
            <a:srgbClr val="64FFDA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3" name="Shape 40"/>
          <p:cNvSpPr/>
          <p:nvPr/>
        </p:nvSpPr>
        <p:spPr>
          <a:xfrm>
            <a:off x="4625578" y="5129910"/>
            <a:ext cx="21431" cy="469702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4" name="Text 41"/>
          <p:cNvSpPr/>
          <p:nvPr/>
        </p:nvSpPr>
        <p:spPr>
          <a:xfrm>
            <a:off x="4668441" y="5213328"/>
            <a:ext cx="595899" cy="1538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API REST</a:t>
            </a:r>
            <a:endParaRPr lang="en-US" sz="1000" dirty="0"/>
          </a:p>
        </p:txBody>
      </p:sp>
      <p:sp>
        <p:nvSpPr>
          <p:cNvPr id="45" name="Text 42"/>
          <p:cNvSpPr/>
          <p:nvPr/>
        </p:nvSpPr>
        <p:spPr>
          <a:xfrm>
            <a:off x="4711303" y="5395732"/>
            <a:ext cx="3664465" cy="1077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Exposição de funcionalidades via endpoints HTTP para integração com outros sistemas</a:t>
            </a:r>
            <a:endParaRPr lang="en-US" sz="700" dirty="0"/>
          </a:p>
        </p:txBody>
      </p:sp>
      <p:sp>
        <p:nvSpPr>
          <p:cNvPr id="46" name="Shape 43"/>
          <p:cNvSpPr/>
          <p:nvPr/>
        </p:nvSpPr>
        <p:spPr>
          <a:xfrm>
            <a:off x="607219" y="5706767"/>
            <a:ext cx="3911203" cy="625747"/>
          </a:xfrm>
          <a:prstGeom prst="rect">
            <a:avLst/>
          </a:prstGeom>
          <a:solidFill>
            <a:srgbClr val="64FFDA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7" name="Shape 44"/>
          <p:cNvSpPr/>
          <p:nvPr/>
        </p:nvSpPr>
        <p:spPr>
          <a:xfrm>
            <a:off x="607219" y="5706768"/>
            <a:ext cx="21431" cy="469702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8" name="Text 45"/>
          <p:cNvSpPr/>
          <p:nvPr/>
        </p:nvSpPr>
        <p:spPr>
          <a:xfrm>
            <a:off x="4736571" y="4617867"/>
            <a:ext cx="1415452" cy="1231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Autenticação e Autorização</a:t>
            </a:r>
            <a:endParaRPr lang="en-US" sz="800" dirty="0"/>
          </a:p>
        </p:txBody>
      </p:sp>
      <p:sp>
        <p:nvSpPr>
          <p:cNvPr id="49" name="Text 46"/>
          <p:cNvSpPr/>
          <p:nvPr/>
        </p:nvSpPr>
        <p:spPr>
          <a:xfrm>
            <a:off x="4750941" y="4846809"/>
            <a:ext cx="3821559" cy="1231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Sistema de login com diferentes níveis de acesso (admin, secretário, professor)</a:t>
            </a:r>
            <a:endParaRPr lang="en-US" sz="800" dirty="0"/>
          </a:p>
        </p:txBody>
      </p:sp>
      <p:sp>
        <p:nvSpPr>
          <p:cNvPr id="50" name="Shape 47"/>
          <p:cNvSpPr/>
          <p:nvPr/>
        </p:nvSpPr>
        <p:spPr>
          <a:xfrm>
            <a:off x="4625578" y="5706768"/>
            <a:ext cx="3911203" cy="551744"/>
          </a:xfrm>
          <a:prstGeom prst="rect">
            <a:avLst/>
          </a:prstGeom>
          <a:solidFill>
            <a:srgbClr val="64FFDA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1" name="Shape 48"/>
          <p:cNvSpPr/>
          <p:nvPr/>
        </p:nvSpPr>
        <p:spPr>
          <a:xfrm>
            <a:off x="4625578" y="5706768"/>
            <a:ext cx="21431" cy="469702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2" name="Text 49"/>
          <p:cNvSpPr/>
          <p:nvPr/>
        </p:nvSpPr>
        <p:spPr>
          <a:xfrm>
            <a:off x="4711303" y="5778950"/>
            <a:ext cx="1378583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Relatórios Avançados</a:t>
            </a:r>
            <a:endParaRPr lang="en-US" sz="1000" dirty="0"/>
          </a:p>
        </p:txBody>
      </p:sp>
      <p:sp>
        <p:nvSpPr>
          <p:cNvPr id="53" name="Text 50"/>
          <p:cNvSpPr/>
          <p:nvPr/>
        </p:nvSpPr>
        <p:spPr>
          <a:xfrm>
            <a:off x="4711303" y="5964895"/>
            <a:ext cx="3351880" cy="1231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Geração de relatórios em PDF, Excel com filtros e gráficos estatísticos</a:t>
            </a:r>
            <a:endParaRPr lang="en-US" sz="800" dirty="0"/>
          </a:p>
        </p:txBody>
      </p:sp>
      <p:sp>
        <p:nvSpPr>
          <p:cNvPr id="56" name="Text 53"/>
          <p:cNvSpPr/>
          <p:nvPr/>
        </p:nvSpPr>
        <p:spPr>
          <a:xfrm>
            <a:off x="704165" y="5195629"/>
            <a:ext cx="641201" cy="1231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Notificações</a:t>
            </a:r>
            <a:endParaRPr lang="en-US" sz="800" dirty="0"/>
          </a:p>
        </p:txBody>
      </p:sp>
      <p:sp>
        <p:nvSpPr>
          <p:cNvPr id="57" name="Text 54"/>
          <p:cNvSpPr/>
          <p:nvPr/>
        </p:nvSpPr>
        <p:spPr>
          <a:xfrm>
            <a:off x="674518" y="5349566"/>
            <a:ext cx="3781484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Sistema de alertas por email ou SMS para eventos importantes</a:t>
            </a:r>
            <a:endParaRPr lang="en-US" sz="1000" dirty="0"/>
          </a:p>
        </p:txBody>
      </p:sp>
      <p:sp>
        <p:nvSpPr>
          <p:cNvPr id="60" name="Text 57"/>
          <p:cNvSpPr/>
          <p:nvPr/>
        </p:nvSpPr>
        <p:spPr>
          <a:xfrm>
            <a:off x="713301" y="5712431"/>
            <a:ext cx="1160574" cy="1231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Backup e Recuperação</a:t>
            </a:r>
            <a:endParaRPr lang="en-US" sz="800" dirty="0"/>
          </a:p>
        </p:txBody>
      </p:sp>
      <p:sp>
        <p:nvSpPr>
          <p:cNvPr id="61" name="Text 58"/>
          <p:cNvSpPr/>
          <p:nvPr/>
        </p:nvSpPr>
        <p:spPr>
          <a:xfrm>
            <a:off x="704165" y="5885362"/>
            <a:ext cx="3563476" cy="1231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Mecanismos automáticos de backup e plano de recuperação de desastres</a:t>
            </a:r>
            <a:endParaRPr lang="en-US" sz="800" dirty="0"/>
          </a:p>
        </p:txBody>
      </p:sp>
      <p:sp>
        <p:nvSpPr>
          <p:cNvPr id="62" name="Shape 59"/>
          <p:cNvSpPr/>
          <p:nvPr/>
        </p:nvSpPr>
        <p:spPr>
          <a:xfrm>
            <a:off x="428625" y="7217671"/>
            <a:ext cx="8286750" cy="625748"/>
          </a:xfrm>
          <a:prstGeom prst="rect">
            <a:avLst/>
          </a:prstGeom>
          <a:solidFill>
            <a:srgbClr val="FF006E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3" name="Shape 60"/>
          <p:cNvSpPr/>
          <p:nvPr/>
        </p:nvSpPr>
        <p:spPr>
          <a:xfrm>
            <a:off x="8686800" y="7217671"/>
            <a:ext cx="28575" cy="625748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4" name="Shape 61"/>
          <p:cNvSpPr/>
          <p:nvPr/>
        </p:nvSpPr>
        <p:spPr>
          <a:xfrm>
            <a:off x="428625" y="7217671"/>
            <a:ext cx="28575" cy="625748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5" name="Text 62"/>
          <p:cNvSpPr/>
          <p:nvPr/>
        </p:nvSpPr>
        <p:spPr>
          <a:xfrm>
            <a:off x="571500" y="7299713"/>
            <a:ext cx="8001000" cy="4616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Este projeto demonstra como </a:t>
            </a:r>
            <a:r>
              <a:rPr lang="en-US" sz="10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conceitos fundamentais de programação</a:t>
            </a:r>
            <a:r>
              <a:rPr lang="en-US" sz="10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10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arquitetura de software</a:t>
            </a:r>
            <a:r>
              <a:rPr lang="en-US" sz="10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 integram para criar soluções robustas e escaláveis. O conhecimento adquirido neste sistema serve como base sólida para desenvolvimento de aplicações mais complexas e profissionais.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57188"/>
            <a:ext cx="8286750" cy="514350"/>
          </a:xfrm>
          <a:prstGeom prst="rect">
            <a:avLst/>
          </a:prstGeom>
          <a:noFill/>
          <a:ln/>
        </p:spPr>
        <p:txBody>
          <a:bodyPr wrap="square" lIns="0" tIns="0" rIns="0" bIns="170053" rtlCol="0" anchor="ctr">
            <a:spAutoFit/>
          </a:bodyPr>
          <a:lstStyle/>
          <a:p>
            <a:pPr marL="0" indent="0">
              <a:buNone/>
            </a:pPr>
            <a:r>
              <a:rPr lang="en-US" sz="180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Arquitetura em Camadas: Visão e Controle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428625" y="974824"/>
            <a:ext cx="828675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projeto segue a arquitetura em camadas, separando responsabilidades em pacotes distintos que se comunicam de forma organizada. Apresentamos as duas primeiras camadas:</a:t>
            </a:r>
            <a:endParaRPr lang="en-US" sz="1000" dirty="0"/>
          </a:p>
        </p:txBody>
      </p:sp>
      <p:sp>
        <p:nvSpPr>
          <p:cNvPr id="5" name="Shape 2"/>
          <p:cNvSpPr/>
          <p:nvPr/>
        </p:nvSpPr>
        <p:spPr>
          <a:xfrm>
            <a:off x="428625" y="1514475"/>
            <a:ext cx="4000500" cy="3271838"/>
          </a:xfrm>
          <a:prstGeom prst="rect">
            <a:avLst/>
          </a:prstGeom>
          <a:solidFill>
            <a:srgbClr val="00D4FF">
              <a:alpha val="5000"/>
            </a:srgbClr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6" name="Shape 3"/>
          <p:cNvSpPr/>
          <p:nvPr/>
        </p:nvSpPr>
        <p:spPr>
          <a:xfrm>
            <a:off x="428625" y="1514475"/>
            <a:ext cx="28575" cy="3271838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607219" y="1693069"/>
            <a:ext cx="285750" cy="285750"/>
          </a:xfrm>
          <a:prstGeom prst="ellipse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607219" y="1693069"/>
            <a:ext cx="2857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85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85" dirty="0"/>
          </a:p>
        </p:txBody>
      </p:sp>
      <p:sp>
        <p:nvSpPr>
          <p:cNvPr id="9" name="Text 6"/>
          <p:cNvSpPr/>
          <p:nvPr/>
        </p:nvSpPr>
        <p:spPr>
          <a:xfrm>
            <a:off x="607219" y="2100798"/>
            <a:ext cx="471283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VISÃO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607219" y="2413754"/>
            <a:ext cx="783869" cy="1231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83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</a:t>
            </a:r>
            <a:r>
              <a:rPr lang="en-US" sz="8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Apresentação)</a:t>
            </a:r>
            <a:endParaRPr lang="en-US" sz="800" dirty="0"/>
          </a:p>
        </p:txBody>
      </p:sp>
      <p:sp>
        <p:nvSpPr>
          <p:cNvPr id="11" name="Text 8"/>
          <p:cNvSpPr/>
          <p:nvPr/>
        </p:nvSpPr>
        <p:spPr>
          <a:xfrm>
            <a:off x="607219" y="2554405"/>
            <a:ext cx="3629025" cy="4847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Interface com o usuário através do terminal. Exibe o menu, entradas do usuário e coordena as opções solicitadas.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607219" y="3086100"/>
            <a:ext cx="3629025" cy="727211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714375" y="3199566"/>
            <a:ext cx="501740" cy="1231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Main.java</a:t>
            </a:r>
            <a:endParaRPr lang="en-US" sz="800" dirty="0"/>
          </a:p>
        </p:txBody>
      </p:sp>
      <p:sp>
        <p:nvSpPr>
          <p:cNvPr id="14" name="Text 11"/>
          <p:cNvSpPr/>
          <p:nvPr/>
        </p:nvSpPr>
        <p:spPr>
          <a:xfrm>
            <a:off x="714375" y="3315315"/>
            <a:ext cx="3414713" cy="4616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Ponto de entrada da aplicação. Gerencia a interação com o usuário através do terminal e coordena chamadas para a camada de controle</a:t>
            </a: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727" dirty="0"/>
          </a:p>
        </p:txBody>
      </p:sp>
      <p:sp>
        <p:nvSpPr>
          <p:cNvPr id="15" name="Shape 12"/>
          <p:cNvSpPr/>
          <p:nvPr/>
        </p:nvSpPr>
        <p:spPr>
          <a:xfrm>
            <a:off x="607219" y="3920468"/>
            <a:ext cx="3629025" cy="468585"/>
          </a:xfrm>
          <a:prstGeom prst="rect">
            <a:avLst/>
          </a:prstGeom>
          <a:solidFill>
            <a:srgbClr val="64FFDA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607219" y="3920468"/>
            <a:ext cx="21431" cy="468585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607219" y="3897767"/>
            <a:ext cx="3629025" cy="513987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Responsável por: Exibir menus, ler entradas, validar dados de entrada e coordenar fluxo de execução.</a:t>
            </a:r>
            <a:endParaRPr lang="en-US" sz="1000" dirty="0"/>
          </a:p>
        </p:txBody>
      </p:sp>
      <p:sp>
        <p:nvSpPr>
          <p:cNvPr id="18" name="Shape 15"/>
          <p:cNvSpPr/>
          <p:nvPr/>
        </p:nvSpPr>
        <p:spPr>
          <a:xfrm>
            <a:off x="4700588" y="1514475"/>
            <a:ext cx="4014788" cy="3271838"/>
          </a:xfrm>
          <a:prstGeom prst="rect">
            <a:avLst/>
          </a:prstGeom>
          <a:solidFill>
            <a:srgbClr val="FF006E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Shape 16"/>
          <p:cNvSpPr/>
          <p:nvPr/>
        </p:nvSpPr>
        <p:spPr>
          <a:xfrm>
            <a:off x="4700588" y="1514475"/>
            <a:ext cx="28575" cy="3271838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7"/>
          <p:cNvSpPr/>
          <p:nvPr/>
        </p:nvSpPr>
        <p:spPr>
          <a:xfrm>
            <a:off x="4893469" y="1693069"/>
            <a:ext cx="285750" cy="285750"/>
          </a:xfrm>
          <a:prstGeom prst="ellipse">
            <a:avLst/>
          </a:prstGeom>
          <a:solidFill>
            <a:srgbClr val="FF4D7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8"/>
          <p:cNvSpPr/>
          <p:nvPr/>
        </p:nvSpPr>
        <p:spPr>
          <a:xfrm>
            <a:off x="4893469" y="1693069"/>
            <a:ext cx="2857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85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85" dirty="0"/>
          </a:p>
        </p:txBody>
      </p:sp>
      <p:sp>
        <p:nvSpPr>
          <p:cNvPr id="22" name="Text 19"/>
          <p:cNvSpPr/>
          <p:nvPr/>
        </p:nvSpPr>
        <p:spPr>
          <a:xfrm>
            <a:off x="4893469" y="2100798"/>
            <a:ext cx="83035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CONTROLE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4893469" y="2407444"/>
            <a:ext cx="364331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83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(Lógica de Negócio)</a:t>
            </a:r>
            <a:endParaRPr lang="en-US" sz="683" dirty="0"/>
          </a:p>
        </p:txBody>
      </p:sp>
      <p:sp>
        <p:nvSpPr>
          <p:cNvPr id="24" name="Text 21"/>
          <p:cNvSpPr/>
          <p:nvPr/>
        </p:nvSpPr>
        <p:spPr>
          <a:xfrm>
            <a:off x="4893469" y="2642890"/>
            <a:ext cx="364331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 toda a lógica CRUD. Administra as conexões e coordena com o banco de dados.</a:t>
            </a:r>
            <a:endParaRPr lang="en-US" sz="1000" dirty="0"/>
          </a:p>
        </p:txBody>
      </p:sp>
      <p:sp>
        <p:nvSpPr>
          <p:cNvPr id="25" name="Shape 22"/>
          <p:cNvSpPr/>
          <p:nvPr/>
        </p:nvSpPr>
        <p:spPr>
          <a:xfrm>
            <a:off x="4893469" y="3086100"/>
            <a:ext cx="3643313" cy="727211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Text 23"/>
          <p:cNvSpPr/>
          <p:nvPr/>
        </p:nvSpPr>
        <p:spPr>
          <a:xfrm>
            <a:off x="5000625" y="3199566"/>
            <a:ext cx="915315" cy="1231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AlunoServico.java</a:t>
            </a:r>
            <a:endParaRPr lang="en-US" sz="800" dirty="0"/>
          </a:p>
        </p:txBody>
      </p:sp>
      <p:sp>
        <p:nvSpPr>
          <p:cNvPr id="27" name="Text 24"/>
          <p:cNvSpPr/>
          <p:nvPr/>
        </p:nvSpPr>
        <p:spPr>
          <a:xfrm>
            <a:off x="5000625" y="3315315"/>
            <a:ext cx="3429000" cy="4616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 a lógica de negócios. Processa dados, valida regras de negócio e coordena operações com o banco de dados.</a:t>
            </a:r>
            <a:endParaRPr lang="en-US" sz="1000" dirty="0"/>
          </a:p>
        </p:txBody>
      </p:sp>
      <p:sp>
        <p:nvSpPr>
          <p:cNvPr id="28" name="Shape 25"/>
          <p:cNvSpPr/>
          <p:nvPr/>
        </p:nvSpPr>
        <p:spPr>
          <a:xfrm>
            <a:off x="4893469" y="3920468"/>
            <a:ext cx="3643313" cy="468585"/>
          </a:xfrm>
          <a:prstGeom prst="rect">
            <a:avLst/>
          </a:prstGeom>
          <a:solidFill>
            <a:srgbClr val="64FFDA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Shape 26"/>
          <p:cNvSpPr/>
          <p:nvPr/>
        </p:nvSpPr>
        <p:spPr>
          <a:xfrm>
            <a:off x="4893469" y="3920468"/>
            <a:ext cx="21431" cy="468585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0" name="Text 27"/>
          <p:cNvSpPr/>
          <p:nvPr/>
        </p:nvSpPr>
        <p:spPr>
          <a:xfrm>
            <a:off x="4893469" y="3820823"/>
            <a:ext cx="3643313" cy="667875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Responsável por: Operações CRUD, validações de negócio, persistência de dados e gerenciamento de transações.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57188"/>
            <a:ext cx="8286750" cy="514350"/>
          </a:xfrm>
          <a:prstGeom prst="rect">
            <a:avLst/>
          </a:prstGeom>
          <a:noFill/>
          <a:ln/>
        </p:spPr>
        <p:txBody>
          <a:bodyPr wrap="square" lIns="0" tIns="0" rIns="0" bIns="170053" rtlCol="0" anchor="ctr">
            <a:spAutoFit/>
          </a:bodyPr>
          <a:lstStyle/>
          <a:p>
            <a:pPr marL="0" indent="0">
              <a:buNone/>
            </a:pPr>
            <a:r>
              <a:rPr lang="en-US" sz="180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Arquitetura em Camadas: Modelo e Banco de Dados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428625" y="1135856"/>
            <a:ext cx="4000500" cy="3057525"/>
          </a:xfrm>
          <a:prstGeom prst="rect">
            <a:avLst/>
          </a:prstGeom>
          <a:solidFill>
            <a:srgbClr val="64FFDA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428625" y="1135856"/>
            <a:ext cx="28575" cy="3057525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607219" y="1314450"/>
            <a:ext cx="285750" cy="285750"/>
          </a:xfrm>
          <a:prstGeom prst="ellipse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07219" y="1314450"/>
            <a:ext cx="2857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85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85" dirty="0"/>
          </a:p>
        </p:txBody>
      </p:sp>
      <p:sp>
        <p:nvSpPr>
          <p:cNvPr id="8" name="Text 5"/>
          <p:cNvSpPr/>
          <p:nvPr/>
        </p:nvSpPr>
        <p:spPr>
          <a:xfrm>
            <a:off x="607219" y="1722179"/>
            <a:ext cx="676467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MODELO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607219" y="1972970"/>
            <a:ext cx="442429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(Dados</a:t>
            </a:r>
            <a:r>
              <a:rPr lang="en-US" sz="8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800" dirty="0"/>
          </a:p>
        </p:txBody>
      </p:sp>
      <p:sp>
        <p:nvSpPr>
          <p:cNvPr id="10" name="Text 7"/>
          <p:cNvSpPr/>
          <p:nvPr/>
        </p:nvSpPr>
        <p:spPr>
          <a:xfrm>
            <a:off x="607219" y="2162860"/>
            <a:ext cx="3629025" cy="6463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Define a estrutura de um aluno com atributos (id, nome, cpf, série, turno, telefone). Serve como modelo para objetos da classe Aluno, representando a entidade de dados no domínio da aplicação.</a:t>
            </a:r>
            <a:endParaRPr lang="en-US" sz="1050" dirty="0"/>
          </a:p>
        </p:txBody>
      </p:sp>
      <p:sp>
        <p:nvSpPr>
          <p:cNvPr id="11" name="Shape 8"/>
          <p:cNvSpPr/>
          <p:nvPr/>
        </p:nvSpPr>
        <p:spPr>
          <a:xfrm>
            <a:off x="607219" y="3009305"/>
            <a:ext cx="3629025" cy="887220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714375" y="3115077"/>
            <a:ext cx="610745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Aluno.java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714375" y="3226190"/>
            <a:ext cx="3414713" cy="6463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Classe que representa a entidade Aluno. Armazena dados através de atributos privados acessíveis por métodos getters/setters, seguindo o padrão de encapsulamento Java.</a:t>
            </a:r>
            <a:endParaRPr lang="en-US" sz="1050" dirty="0"/>
          </a:p>
        </p:txBody>
      </p:sp>
      <p:sp>
        <p:nvSpPr>
          <p:cNvPr id="14" name="Shape 11"/>
          <p:cNvSpPr/>
          <p:nvPr/>
        </p:nvSpPr>
        <p:spPr>
          <a:xfrm>
            <a:off x="4700588" y="1135856"/>
            <a:ext cx="4014788" cy="3057525"/>
          </a:xfrm>
          <a:prstGeom prst="rect">
            <a:avLst/>
          </a:prstGeom>
          <a:solidFill>
            <a:srgbClr val="FF006E">
              <a:alpha val="5000"/>
            </a:srgbClr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15" name="Shape 12"/>
          <p:cNvSpPr/>
          <p:nvPr/>
        </p:nvSpPr>
        <p:spPr>
          <a:xfrm>
            <a:off x="4700588" y="1135856"/>
            <a:ext cx="28575" cy="3057525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4893469" y="1314450"/>
            <a:ext cx="285750" cy="285750"/>
          </a:xfrm>
          <a:prstGeom prst="ellipse">
            <a:avLst/>
          </a:prstGeom>
          <a:solidFill>
            <a:srgbClr val="FF4D7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4893469" y="1314450"/>
            <a:ext cx="2857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85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85" dirty="0"/>
          </a:p>
        </p:txBody>
      </p:sp>
      <p:sp>
        <p:nvSpPr>
          <p:cNvPr id="18" name="Text 15"/>
          <p:cNvSpPr/>
          <p:nvPr/>
        </p:nvSpPr>
        <p:spPr>
          <a:xfrm>
            <a:off x="4893469" y="1722179"/>
            <a:ext cx="1375377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BANCO DE DADOS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4893469" y="1972970"/>
            <a:ext cx="787075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(Persistência</a:t>
            </a:r>
            <a:r>
              <a:rPr lang="en-US" sz="8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800" dirty="0"/>
          </a:p>
        </p:txBody>
      </p:sp>
      <p:sp>
        <p:nvSpPr>
          <p:cNvPr id="20" name="Text 17"/>
          <p:cNvSpPr/>
          <p:nvPr/>
        </p:nvSpPr>
        <p:spPr>
          <a:xfrm>
            <a:off x="4893469" y="2162860"/>
            <a:ext cx="3643313" cy="6463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Armazena permanentemente os dados dos alunos na tabela 'aluno'. Acessível através de comandos SQL (INSERT, SELECT, UPDATE, DELETE) para operações de persistência.</a:t>
            </a:r>
            <a:endParaRPr lang="en-US" sz="1050" dirty="0"/>
          </a:p>
        </p:txBody>
      </p:sp>
      <p:sp>
        <p:nvSpPr>
          <p:cNvPr id="21" name="Shape 18"/>
          <p:cNvSpPr/>
          <p:nvPr/>
        </p:nvSpPr>
        <p:spPr>
          <a:xfrm>
            <a:off x="4893469" y="3009305"/>
            <a:ext cx="3643313" cy="887220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Text 19"/>
          <p:cNvSpPr/>
          <p:nvPr/>
        </p:nvSpPr>
        <p:spPr>
          <a:xfrm>
            <a:off x="5000625" y="3103535"/>
            <a:ext cx="740587" cy="16158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5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MySQL 8.0</a:t>
            </a:r>
            <a:r>
              <a:rPr lang="en-US" sz="8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</a:t>
            </a:r>
            <a:endParaRPr lang="en-US" sz="800" dirty="0"/>
          </a:p>
        </p:txBody>
      </p:sp>
      <p:sp>
        <p:nvSpPr>
          <p:cNvPr id="23" name="Text 20"/>
          <p:cNvSpPr/>
          <p:nvPr/>
        </p:nvSpPr>
        <p:spPr>
          <a:xfrm>
            <a:off x="5000625" y="3226190"/>
            <a:ext cx="3429000" cy="6463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Banco de dados relacional que persiste dados através de operações SQL. Gerenciado pela classe Conexao que estabelece e mantém a conexão JDBC com segurança.</a:t>
            </a:r>
            <a:endParaRPr lang="en-US" sz="1050" dirty="0"/>
          </a:p>
        </p:txBody>
      </p:sp>
      <p:sp>
        <p:nvSpPr>
          <p:cNvPr id="24" name="Shape 21"/>
          <p:cNvSpPr/>
          <p:nvPr/>
        </p:nvSpPr>
        <p:spPr>
          <a:xfrm>
            <a:off x="428625" y="4407694"/>
            <a:ext cx="8286750" cy="378619"/>
          </a:xfrm>
          <a:prstGeom prst="rect">
            <a:avLst/>
          </a:prstGeom>
          <a:solidFill>
            <a:srgbClr val="00D4FF">
              <a:alpha val="8000"/>
            </a:srgbClr>
          </a:solidFill>
          <a:ln w="198">
            <a:solidFill>
              <a:srgbClr val="00D4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5" name="Text 22"/>
          <p:cNvSpPr/>
          <p:nvPr/>
        </p:nvSpPr>
        <p:spPr>
          <a:xfrm>
            <a:off x="428625" y="4407694"/>
            <a:ext cx="8286750" cy="378619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ctr">
            <a:spAutoFit/>
          </a:bodyPr>
          <a:lstStyle/>
          <a:p>
            <a:pPr marL="0" indent="0" algn="ctr">
              <a:buNone/>
            </a:pPr>
            <a:r>
              <a:rPr lang="en-US" sz="683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Próximo: Fluxo Completo de Dados e Benefícios da Arquitetura em Camadas</a:t>
            </a:r>
            <a:endParaRPr lang="en-US" sz="68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091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57188"/>
            <a:ext cx="8286750" cy="514350"/>
          </a:xfrm>
          <a:prstGeom prst="rect">
            <a:avLst/>
          </a:prstGeom>
          <a:noFill/>
          <a:ln/>
        </p:spPr>
        <p:txBody>
          <a:bodyPr wrap="square" lIns="0" tIns="0" rIns="0" bIns="170053" rtlCol="0" anchor="ctr">
            <a:spAutoFit/>
          </a:bodyPr>
          <a:lstStyle/>
          <a:p>
            <a:pPr marL="0" indent="0">
              <a:buNone/>
            </a:pPr>
            <a:r>
              <a:rPr lang="en-US" sz="180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Fluxo de Dados e Benefícios da Arquitetura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428625" y="1064419"/>
            <a:ext cx="8286750" cy="2389584"/>
          </a:xfrm>
          <a:prstGeom prst="rect">
            <a:avLst/>
          </a:prstGeom>
          <a:solidFill>
            <a:srgbClr val="00D4FF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428625" y="1064419"/>
            <a:ext cx="28575" cy="2389584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607219" y="1238191"/>
            <a:ext cx="4683975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Fluxo Completo de Dados: Exemplo Prático (Cadastrar Aluno)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607219" y="1575197"/>
            <a:ext cx="200025" cy="200025"/>
          </a:xfrm>
          <a:prstGeom prst="ellipse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607219" y="1575197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634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634" dirty="0"/>
          </a:p>
        </p:txBody>
      </p:sp>
      <p:sp>
        <p:nvSpPr>
          <p:cNvPr id="9" name="Text 6"/>
          <p:cNvSpPr/>
          <p:nvPr/>
        </p:nvSpPr>
        <p:spPr>
          <a:xfrm>
            <a:off x="914400" y="1563969"/>
            <a:ext cx="3436838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Usuário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escreve dados no terminal (CPF, nome, telefone</a:t>
            </a: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683" dirty="0"/>
          </a:p>
        </p:txBody>
      </p:sp>
      <p:sp>
        <p:nvSpPr>
          <p:cNvPr id="10" name="Shape 7"/>
          <p:cNvSpPr/>
          <p:nvPr/>
        </p:nvSpPr>
        <p:spPr>
          <a:xfrm>
            <a:off x="607219" y="1875234"/>
            <a:ext cx="200025" cy="200025"/>
          </a:xfrm>
          <a:prstGeom prst="ellipse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607219" y="1875234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634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634" dirty="0"/>
          </a:p>
        </p:txBody>
      </p:sp>
      <p:sp>
        <p:nvSpPr>
          <p:cNvPr id="12" name="Text 9"/>
          <p:cNvSpPr/>
          <p:nvPr/>
        </p:nvSpPr>
        <p:spPr>
          <a:xfrm>
            <a:off x="914400" y="1864007"/>
            <a:ext cx="4188647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Main.java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(Visão) lê entrada do usuário via Scanner e coleta os dados</a:t>
            </a:r>
            <a:endParaRPr lang="en-US" sz="1000" dirty="0"/>
          </a:p>
        </p:txBody>
      </p:sp>
      <p:sp>
        <p:nvSpPr>
          <p:cNvPr id="13" name="Shape 10"/>
          <p:cNvSpPr/>
          <p:nvPr/>
        </p:nvSpPr>
        <p:spPr>
          <a:xfrm>
            <a:off x="607219" y="2175272"/>
            <a:ext cx="200025" cy="200025"/>
          </a:xfrm>
          <a:prstGeom prst="ellipse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607219" y="2175272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634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634" dirty="0"/>
          </a:p>
        </p:txBody>
      </p:sp>
      <p:sp>
        <p:nvSpPr>
          <p:cNvPr id="15" name="Text 12"/>
          <p:cNvSpPr/>
          <p:nvPr/>
        </p:nvSpPr>
        <p:spPr>
          <a:xfrm>
            <a:off x="914400" y="2164044"/>
            <a:ext cx="4566956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AlunoServico.cadastrarAluno()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recebe o objeto Aluno e processa os dados</a:t>
            </a:r>
            <a:endParaRPr lang="en-US" sz="1000" dirty="0"/>
          </a:p>
        </p:txBody>
      </p:sp>
      <p:sp>
        <p:nvSpPr>
          <p:cNvPr id="16" name="Shape 13"/>
          <p:cNvSpPr/>
          <p:nvPr/>
        </p:nvSpPr>
        <p:spPr>
          <a:xfrm>
            <a:off x="607219" y="2475309"/>
            <a:ext cx="200025" cy="200025"/>
          </a:xfrm>
          <a:prstGeom prst="ellipse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607219" y="2475309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634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634" dirty="0"/>
          </a:p>
        </p:txBody>
      </p:sp>
      <p:sp>
        <p:nvSpPr>
          <p:cNvPr id="18" name="Text 15"/>
          <p:cNvSpPr/>
          <p:nvPr/>
        </p:nvSpPr>
        <p:spPr>
          <a:xfrm>
            <a:off x="914400" y="2464082"/>
            <a:ext cx="3520194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Conexao.getConexao()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estabelece a conexão com MySQL</a:t>
            </a:r>
            <a:endParaRPr lang="en-US" sz="1000" dirty="0"/>
          </a:p>
        </p:txBody>
      </p:sp>
      <p:sp>
        <p:nvSpPr>
          <p:cNvPr id="19" name="Shape 16"/>
          <p:cNvSpPr/>
          <p:nvPr/>
        </p:nvSpPr>
        <p:spPr>
          <a:xfrm>
            <a:off x="607219" y="2775347"/>
            <a:ext cx="200025" cy="200025"/>
          </a:xfrm>
          <a:prstGeom prst="ellipse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Text 17"/>
          <p:cNvSpPr/>
          <p:nvPr/>
        </p:nvSpPr>
        <p:spPr>
          <a:xfrm>
            <a:off x="607219" y="2775347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634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634" dirty="0"/>
          </a:p>
        </p:txBody>
      </p:sp>
      <p:sp>
        <p:nvSpPr>
          <p:cNvPr id="21" name="Text 18"/>
          <p:cNvSpPr/>
          <p:nvPr/>
        </p:nvSpPr>
        <p:spPr>
          <a:xfrm>
            <a:off x="914400" y="2764119"/>
            <a:ext cx="4312078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SQL INSERT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é executado para salvar o aluno no banco de dados MySQL</a:t>
            </a:r>
            <a:endParaRPr lang="en-US" sz="1000" dirty="0"/>
          </a:p>
        </p:txBody>
      </p:sp>
      <p:sp>
        <p:nvSpPr>
          <p:cNvPr id="22" name="Shape 19"/>
          <p:cNvSpPr/>
          <p:nvPr/>
        </p:nvSpPr>
        <p:spPr>
          <a:xfrm>
            <a:off x="607219" y="3075384"/>
            <a:ext cx="200025" cy="200025"/>
          </a:xfrm>
          <a:prstGeom prst="ellipse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Text 20"/>
          <p:cNvSpPr/>
          <p:nvPr/>
        </p:nvSpPr>
        <p:spPr>
          <a:xfrm>
            <a:off x="607219" y="3075384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634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634" dirty="0"/>
          </a:p>
        </p:txBody>
      </p:sp>
      <p:sp>
        <p:nvSpPr>
          <p:cNvPr id="24" name="Text 21"/>
          <p:cNvSpPr/>
          <p:nvPr/>
        </p:nvSpPr>
        <p:spPr>
          <a:xfrm>
            <a:off x="914400" y="3064157"/>
            <a:ext cx="3643626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Mensagem de sucesso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é exibida no terminal para o usuário</a:t>
            </a:r>
            <a:endParaRPr lang="en-US" sz="1000" dirty="0"/>
          </a:p>
        </p:txBody>
      </p:sp>
      <p:sp>
        <p:nvSpPr>
          <p:cNvPr id="25" name="Shape 22"/>
          <p:cNvSpPr/>
          <p:nvPr/>
        </p:nvSpPr>
        <p:spPr>
          <a:xfrm>
            <a:off x="428625" y="3668316"/>
            <a:ext cx="8286750" cy="1162255"/>
          </a:xfrm>
          <a:prstGeom prst="rect">
            <a:avLst/>
          </a:prstGeom>
          <a:solidFill>
            <a:srgbClr val="FF006E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Shape 23"/>
          <p:cNvSpPr/>
          <p:nvPr/>
        </p:nvSpPr>
        <p:spPr>
          <a:xfrm>
            <a:off x="428625" y="3668316"/>
            <a:ext cx="28575" cy="1162255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7" name="Text 24"/>
          <p:cNvSpPr/>
          <p:nvPr/>
        </p:nvSpPr>
        <p:spPr>
          <a:xfrm>
            <a:off x="607219" y="3842087"/>
            <a:ext cx="2997615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Benefícios da Arquitetura em Camadas</a:t>
            </a:r>
            <a:endParaRPr lang="en-US" sz="1200" dirty="0"/>
          </a:p>
        </p:txBody>
      </p:sp>
      <p:sp>
        <p:nvSpPr>
          <p:cNvPr id="28" name="Text 25"/>
          <p:cNvSpPr/>
          <p:nvPr/>
        </p:nvSpPr>
        <p:spPr>
          <a:xfrm>
            <a:off x="607219" y="4171950"/>
            <a:ext cx="82655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4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</a:t>
            </a:r>
            <a:endParaRPr lang="en-US" sz="784" dirty="0"/>
          </a:p>
        </p:txBody>
      </p:sp>
      <p:sp>
        <p:nvSpPr>
          <p:cNvPr id="29" name="Text 26"/>
          <p:cNvSpPr/>
          <p:nvPr/>
        </p:nvSpPr>
        <p:spPr>
          <a:xfrm>
            <a:off x="775599" y="4175561"/>
            <a:ext cx="3743012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Separação de responsabilidades: cada camada tem função específica</a:t>
            </a:r>
            <a:endParaRPr lang="en-US" sz="900" dirty="0"/>
          </a:p>
        </p:txBody>
      </p:sp>
      <p:sp>
        <p:nvSpPr>
          <p:cNvPr id="30" name="Text 27"/>
          <p:cNvSpPr/>
          <p:nvPr/>
        </p:nvSpPr>
        <p:spPr>
          <a:xfrm>
            <a:off x="4625578" y="4171950"/>
            <a:ext cx="82655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4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</a:t>
            </a:r>
            <a:endParaRPr lang="en-US" sz="784" dirty="0"/>
          </a:p>
        </p:txBody>
      </p:sp>
      <p:sp>
        <p:nvSpPr>
          <p:cNvPr id="31" name="Text 28"/>
          <p:cNvSpPr/>
          <p:nvPr/>
        </p:nvSpPr>
        <p:spPr>
          <a:xfrm>
            <a:off x="4793959" y="4175561"/>
            <a:ext cx="3122650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Facilita manutenção: mudanças isoladas em uma camada</a:t>
            </a:r>
            <a:endParaRPr lang="en-US" sz="900" dirty="0"/>
          </a:p>
        </p:txBody>
      </p:sp>
      <p:sp>
        <p:nvSpPr>
          <p:cNvPr id="32" name="Text 29"/>
          <p:cNvSpPr/>
          <p:nvPr/>
        </p:nvSpPr>
        <p:spPr>
          <a:xfrm>
            <a:off x="607219" y="4469113"/>
            <a:ext cx="82655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4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</a:t>
            </a:r>
            <a:endParaRPr lang="en-US" sz="784" dirty="0"/>
          </a:p>
        </p:txBody>
      </p:sp>
      <p:sp>
        <p:nvSpPr>
          <p:cNvPr id="33" name="Text 30"/>
          <p:cNvSpPr/>
          <p:nvPr/>
        </p:nvSpPr>
        <p:spPr>
          <a:xfrm>
            <a:off x="775599" y="4472725"/>
            <a:ext cx="2707472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Reutilização de código: componentes reutilizáveis</a:t>
            </a:r>
            <a:endParaRPr lang="en-US" sz="900" dirty="0"/>
          </a:p>
        </p:txBody>
      </p:sp>
      <p:sp>
        <p:nvSpPr>
          <p:cNvPr id="34" name="Text 31"/>
          <p:cNvSpPr/>
          <p:nvPr/>
        </p:nvSpPr>
        <p:spPr>
          <a:xfrm>
            <a:off x="4625578" y="4469113"/>
            <a:ext cx="82655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4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</a:t>
            </a:r>
            <a:endParaRPr lang="en-US" sz="784" dirty="0"/>
          </a:p>
        </p:txBody>
      </p:sp>
      <p:sp>
        <p:nvSpPr>
          <p:cNvPr id="35" name="Text 32"/>
          <p:cNvSpPr/>
          <p:nvPr/>
        </p:nvSpPr>
        <p:spPr>
          <a:xfrm>
            <a:off x="4793959" y="4472725"/>
            <a:ext cx="3077766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Testabilidade: cada camada testada independentemente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68"/>
            <a:ext cx="9144000" cy="55163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57188"/>
            <a:ext cx="8286750" cy="514350"/>
          </a:xfrm>
          <a:prstGeom prst="rect">
            <a:avLst/>
          </a:prstGeom>
          <a:noFill/>
          <a:ln/>
        </p:spPr>
        <p:txBody>
          <a:bodyPr wrap="square" lIns="0" tIns="0" rIns="0" bIns="170053" rtlCol="0" anchor="ctr">
            <a:spAutoFit/>
          </a:bodyPr>
          <a:lstStyle/>
          <a:p>
            <a:pPr marL="0" indent="0">
              <a:buNone/>
            </a:pPr>
            <a:r>
              <a:rPr lang="en-US" sz="180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Pacote Modelo: Classe Aluno - Atributos (Parte 1)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428625" y="944047"/>
            <a:ext cx="8286750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classe Aluno é o modelo que cria objetos que representam um aluno. Ela armazena dados através de atributos privados acessíveis por métodos getters/setters. Apresentamos os primeiros quatro atributos fundamentais: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428625" y="1478756"/>
            <a:ext cx="4071938" cy="1341574"/>
          </a:xfrm>
          <a:prstGeom prst="rect">
            <a:avLst/>
          </a:prstGeom>
          <a:solidFill>
            <a:srgbClr val="00D4FF">
              <a:alpha val="8000"/>
            </a:srgbClr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6" name="Shape 3"/>
          <p:cNvSpPr/>
          <p:nvPr/>
        </p:nvSpPr>
        <p:spPr>
          <a:xfrm>
            <a:off x="428625" y="1478756"/>
            <a:ext cx="28575" cy="1341574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571500" y="1621631"/>
            <a:ext cx="262561" cy="173236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571500" y="1621631"/>
            <a:ext cx="262561" cy="173236"/>
          </a:xfrm>
          <a:prstGeom prst="rect">
            <a:avLst/>
          </a:prstGeom>
          <a:noFill/>
          <a:ln/>
        </p:spPr>
        <p:txBody>
          <a:bodyPr wrap="square" lIns="85090" tIns="34036" rIns="85090" bIns="34036" rtlCol="0" anchor="ctr">
            <a:spAutoFit/>
          </a:bodyPr>
          <a:lstStyle/>
          <a:p>
            <a:pPr marL="0" indent="0">
              <a:buNone/>
            </a:pPr>
            <a:r>
              <a:rPr lang="en-US" sz="584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</a:t>
            </a:r>
            <a:endParaRPr lang="en-US" sz="584" dirty="0"/>
          </a:p>
        </p:txBody>
      </p:sp>
      <p:sp>
        <p:nvSpPr>
          <p:cNvPr id="9" name="Text 6"/>
          <p:cNvSpPr/>
          <p:nvPr/>
        </p:nvSpPr>
        <p:spPr>
          <a:xfrm>
            <a:off x="919786" y="1615917"/>
            <a:ext cx="144270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571500" y="1880592"/>
            <a:ext cx="3786188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Identificador único, gerado automaticamente pelo banco (AUTO_INCREMENT). Chave Primária (PK).</a:t>
            </a:r>
            <a:endParaRPr lang="en-US" sz="1000" dirty="0"/>
          </a:p>
        </p:txBody>
      </p:sp>
      <p:sp>
        <p:nvSpPr>
          <p:cNvPr id="11" name="Shape 8"/>
          <p:cNvSpPr/>
          <p:nvPr/>
        </p:nvSpPr>
        <p:spPr>
          <a:xfrm>
            <a:off x="571500" y="2272047"/>
            <a:ext cx="3786188" cy="405408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9"/>
          <p:cNvSpPr/>
          <p:nvPr/>
        </p:nvSpPr>
        <p:spPr>
          <a:xfrm>
            <a:off x="571500" y="2272047"/>
            <a:ext cx="14288" cy="405408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642938" y="2320119"/>
            <a:ext cx="548227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Exemplo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642938" y="2465673"/>
            <a:ext cx="726161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 = 1, 2, 3, </a:t>
            </a:r>
            <a:r>
              <a:rPr lang="en-US" sz="674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...</a:t>
            </a:r>
            <a:endParaRPr lang="en-US" sz="674" dirty="0"/>
          </a:p>
        </p:txBody>
      </p:sp>
      <p:sp>
        <p:nvSpPr>
          <p:cNvPr id="15" name="Shape 12"/>
          <p:cNvSpPr/>
          <p:nvPr/>
        </p:nvSpPr>
        <p:spPr>
          <a:xfrm>
            <a:off x="4643438" y="1478756"/>
            <a:ext cx="4071938" cy="1341574"/>
          </a:xfrm>
          <a:prstGeom prst="rect">
            <a:avLst/>
          </a:prstGeom>
          <a:solidFill>
            <a:srgbClr val="FF006E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4643438" y="1478756"/>
            <a:ext cx="28575" cy="1341574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Shape 14"/>
          <p:cNvSpPr/>
          <p:nvPr/>
        </p:nvSpPr>
        <p:spPr>
          <a:xfrm>
            <a:off x="4786313" y="1621631"/>
            <a:ext cx="402980" cy="173236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5"/>
          <p:cNvSpPr/>
          <p:nvPr/>
        </p:nvSpPr>
        <p:spPr>
          <a:xfrm>
            <a:off x="4786313" y="1621631"/>
            <a:ext cx="402980" cy="173236"/>
          </a:xfrm>
          <a:prstGeom prst="rect">
            <a:avLst/>
          </a:prstGeom>
          <a:noFill/>
          <a:ln/>
        </p:spPr>
        <p:txBody>
          <a:bodyPr wrap="square" lIns="85090" tIns="34036" rIns="85090" bIns="34036" rtlCol="0" anchor="ctr">
            <a:spAutoFit/>
          </a:bodyPr>
          <a:lstStyle/>
          <a:p>
            <a:pPr marL="0" indent="0">
              <a:buNone/>
            </a:pPr>
            <a:r>
              <a:rPr lang="en-US" sz="584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String</a:t>
            </a:r>
            <a:endParaRPr lang="en-US" sz="584" dirty="0"/>
          </a:p>
        </p:txBody>
      </p:sp>
      <p:sp>
        <p:nvSpPr>
          <p:cNvPr id="19" name="Text 16"/>
          <p:cNvSpPr/>
          <p:nvPr/>
        </p:nvSpPr>
        <p:spPr>
          <a:xfrm>
            <a:off x="5275018" y="1615917"/>
            <a:ext cx="437620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nome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4786313" y="1883652"/>
            <a:ext cx="2765181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Nome completo do aluno. Campo obrigatório</a:t>
            </a: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727" dirty="0"/>
          </a:p>
        </p:txBody>
      </p:sp>
      <p:sp>
        <p:nvSpPr>
          <p:cNvPr id="21" name="Shape 18"/>
          <p:cNvSpPr/>
          <p:nvPr/>
        </p:nvSpPr>
        <p:spPr>
          <a:xfrm>
            <a:off x="4786313" y="2272047"/>
            <a:ext cx="3786188" cy="405408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Shape 19"/>
          <p:cNvSpPr/>
          <p:nvPr/>
        </p:nvSpPr>
        <p:spPr>
          <a:xfrm>
            <a:off x="4786313" y="2272047"/>
            <a:ext cx="14288" cy="405408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Text 20"/>
          <p:cNvSpPr/>
          <p:nvPr/>
        </p:nvSpPr>
        <p:spPr>
          <a:xfrm>
            <a:off x="4857750" y="2320119"/>
            <a:ext cx="548227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Exemplo</a:t>
            </a:r>
            <a:endParaRPr lang="en-US" sz="1000" dirty="0"/>
          </a:p>
        </p:txBody>
      </p:sp>
      <p:sp>
        <p:nvSpPr>
          <p:cNvPr id="24" name="Text 21"/>
          <p:cNvSpPr/>
          <p:nvPr/>
        </p:nvSpPr>
        <p:spPr>
          <a:xfrm>
            <a:off x="4857750" y="2465673"/>
            <a:ext cx="952184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"Pedro Amaral"</a:t>
            </a:r>
            <a:endParaRPr lang="en-US" sz="1000" dirty="0"/>
          </a:p>
        </p:txBody>
      </p:sp>
      <p:sp>
        <p:nvSpPr>
          <p:cNvPr id="25" name="Shape 22"/>
          <p:cNvSpPr/>
          <p:nvPr/>
        </p:nvSpPr>
        <p:spPr>
          <a:xfrm>
            <a:off x="428625" y="2963205"/>
            <a:ext cx="4071938" cy="1341574"/>
          </a:xfrm>
          <a:prstGeom prst="rect">
            <a:avLst/>
          </a:prstGeom>
          <a:solidFill>
            <a:srgbClr val="64FFDA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Shape 23"/>
          <p:cNvSpPr/>
          <p:nvPr/>
        </p:nvSpPr>
        <p:spPr>
          <a:xfrm>
            <a:off x="428625" y="2963205"/>
            <a:ext cx="28575" cy="1341574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7" name="Shape 24"/>
          <p:cNvSpPr/>
          <p:nvPr/>
        </p:nvSpPr>
        <p:spPr>
          <a:xfrm>
            <a:off x="571500" y="3106080"/>
            <a:ext cx="402980" cy="173236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8" name="Text 25"/>
          <p:cNvSpPr/>
          <p:nvPr/>
        </p:nvSpPr>
        <p:spPr>
          <a:xfrm>
            <a:off x="571500" y="3106080"/>
            <a:ext cx="402980" cy="173236"/>
          </a:xfrm>
          <a:prstGeom prst="rect">
            <a:avLst/>
          </a:prstGeom>
          <a:noFill/>
          <a:ln/>
        </p:spPr>
        <p:txBody>
          <a:bodyPr wrap="square" lIns="85090" tIns="34036" rIns="85090" bIns="34036" rtlCol="0" anchor="ctr">
            <a:spAutoFit/>
          </a:bodyPr>
          <a:lstStyle/>
          <a:p>
            <a:pPr marL="0" indent="0">
              <a:buNone/>
            </a:pPr>
            <a:r>
              <a:rPr lang="en-US" sz="584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String</a:t>
            </a:r>
            <a:endParaRPr lang="en-US" sz="584" dirty="0"/>
          </a:p>
        </p:txBody>
      </p:sp>
      <p:sp>
        <p:nvSpPr>
          <p:cNvPr id="29" name="Text 26"/>
          <p:cNvSpPr/>
          <p:nvPr/>
        </p:nvSpPr>
        <p:spPr>
          <a:xfrm>
            <a:off x="1060205" y="3100366"/>
            <a:ext cx="235642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cpf</a:t>
            </a:r>
            <a:endParaRPr lang="en-US" sz="1200" dirty="0"/>
          </a:p>
        </p:txBody>
      </p:sp>
      <p:sp>
        <p:nvSpPr>
          <p:cNvPr id="30" name="Text 27"/>
          <p:cNvSpPr/>
          <p:nvPr/>
        </p:nvSpPr>
        <p:spPr>
          <a:xfrm>
            <a:off x="571500" y="3387336"/>
            <a:ext cx="3856825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CPF único do aluno (Chave Única - UNIQUE). Usado para buscas, edições e remoções</a:t>
            </a: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727" dirty="0"/>
          </a:p>
        </p:txBody>
      </p:sp>
      <p:sp>
        <p:nvSpPr>
          <p:cNvPr id="31" name="Shape 28"/>
          <p:cNvSpPr/>
          <p:nvPr/>
        </p:nvSpPr>
        <p:spPr>
          <a:xfrm>
            <a:off x="571500" y="3596487"/>
            <a:ext cx="3786188" cy="405408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2" name="Shape 29"/>
          <p:cNvSpPr/>
          <p:nvPr/>
        </p:nvSpPr>
        <p:spPr>
          <a:xfrm>
            <a:off x="571500" y="3596487"/>
            <a:ext cx="14288" cy="405408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3" name="Text 30"/>
          <p:cNvSpPr/>
          <p:nvPr/>
        </p:nvSpPr>
        <p:spPr>
          <a:xfrm>
            <a:off x="642938" y="3644559"/>
            <a:ext cx="548227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Exemplo</a:t>
            </a:r>
            <a:endParaRPr lang="en-US" sz="1000" dirty="0"/>
          </a:p>
        </p:txBody>
      </p:sp>
      <p:sp>
        <p:nvSpPr>
          <p:cNvPr id="34" name="Text 31"/>
          <p:cNvSpPr/>
          <p:nvPr/>
        </p:nvSpPr>
        <p:spPr>
          <a:xfrm>
            <a:off x="642938" y="3790113"/>
            <a:ext cx="883255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4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</a:t>
            </a:r>
            <a:r>
              <a:rPr lang="en-US" sz="10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12345678901"</a:t>
            </a:r>
            <a:endParaRPr lang="en-US" sz="1000" dirty="0"/>
          </a:p>
        </p:txBody>
      </p:sp>
      <p:sp>
        <p:nvSpPr>
          <p:cNvPr id="35" name="Shape 32"/>
          <p:cNvSpPr/>
          <p:nvPr/>
        </p:nvSpPr>
        <p:spPr>
          <a:xfrm>
            <a:off x="4643438" y="2963205"/>
            <a:ext cx="4071938" cy="1181565"/>
          </a:xfrm>
          <a:prstGeom prst="rect">
            <a:avLst/>
          </a:prstGeom>
          <a:solidFill>
            <a:srgbClr val="00D4FF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6" name="Shape 33"/>
          <p:cNvSpPr/>
          <p:nvPr/>
        </p:nvSpPr>
        <p:spPr>
          <a:xfrm>
            <a:off x="4643438" y="2963205"/>
            <a:ext cx="28575" cy="1181565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7" name="Shape 34"/>
          <p:cNvSpPr/>
          <p:nvPr/>
        </p:nvSpPr>
        <p:spPr>
          <a:xfrm>
            <a:off x="4786313" y="3106080"/>
            <a:ext cx="262561" cy="173236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8" name="Text 35"/>
          <p:cNvSpPr/>
          <p:nvPr/>
        </p:nvSpPr>
        <p:spPr>
          <a:xfrm>
            <a:off x="4786313" y="3106080"/>
            <a:ext cx="262561" cy="173236"/>
          </a:xfrm>
          <a:prstGeom prst="rect">
            <a:avLst/>
          </a:prstGeom>
          <a:noFill/>
          <a:ln/>
        </p:spPr>
        <p:txBody>
          <a:bodyPr wrap="square" lIns="85090" tIns="34036" rIns="85090" bIns="34036" rtlCol="0" anchor="ctr">
            <a:spAutoFit/>
          </a:bodyPr>
          <a:lstStyle/>
          <a:p>
            <a:pPr marL="0" indent="0">
              <a:buNone/>
            </a:pPr>
            <a:r>
              <a:rPr lang="en-US" sz="584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</a:t>
            </a:r>
            <a:endParaRPr lang="en-US" sz="584" dirty="0"/>
          </a:p>
        </p:txBody>
      </p:sp>
      <p:sp>
        <p:nvSpPr>
          <p:cNvPr id="39" name="Text 36"/>
          <p:cNvSpPr/>
          <p:nvPr/>
        </p:nvSpPr>
        <p:spPr>
          <a:xfrm>
            <a:off x="5134598" y="3100366"/>
            <a:ext cx="426399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idade</a:t>
            </a:r>
            <a:endParaRPr lang="en-US" sz="1200" dirty="0"/>
          </a:p>
        </p:txBody>
      </p:sp>
      <p:sp>
        <p:nvSpPr>
          <p:cNvPr id="40" name="Text 37"/>
          <p:cNvSpPr/>
          <p:nvPr/>
        </p:nvSpPr>
        <p:spPr>
          <a:xfrm>
            <a:off x="4786313" y="3375796"/>
            <a:ext cx="3331040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Idade do aluno em anos. Usado para controle administrativo.</a:t>
            </a:r>
            <a:endParaRPr lang="en-US" sz="900" dirty="0"/>
          </a:p>
        </p:txBody>
      </p:sp>
      <p:sp>
        <p:nvSpPr>
          <p:cNvPr id="41" name="Shape 38"/>
          <p:cNvSpPr/>
          <p:nvPr/>
        </p:nvSpPr>
        <p:spPr>
          <a:xfrm>
            <a:off x="4786313" y="3596487"/>
            <a:ext cx="3786188" cy="405408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2" name="Shape 39"/>
          <p:cNvSpPr/>
          <p:nvPr/>
        </p:nvSpPr>
        <p:spPr>
          <a:xfrm>
            <a:off x="4786313" y="3596487"/>
            <a:ext cx="14288" cy="405408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3" name="Text 40"/>
          <p:cNvSpPr/>
          <p:nvPr/>
        </p:nvSpPr>
        <p:spPr>
          <a:xfrm>
            <a:off x="4857750" y="3644559"/>
            <a:ext cx="548227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Exemplo</a:t>
            </a:r>
            <a:endParaRPr lang="en-US" sz="1000" dirty="0"/>
          </a:p>
        </p:txBody>
      </p:sp>
      <p:sp>
        <p:nvSpPr>
          <p:cNvPr id="44" name="Text 41"/>
          <p:cNvSpPr/>
          <p:nvPr/>
        </p:nvSpPr>
        <p:spPr>
          <a:xfrm>
            <a:off x="4857750" y="3790113"/>
            <a:ext cx="613951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idade = 10</a:t>
            </a:r>
            <a:endParaRPr lang="en-US" sz="1000" dirty="0"/>
          </a:p>
        </p:txBody>
      </p:sp>
      <p:sp>
        <p:nvSpPr>
          <p:cNvPr id="45" name="Shape 42"/>
          <p:cNvSpPr/>
          <p:nvPr/>
        </p:nvSpPr>
        <p:spPr>
          <a:xfrm>
            <a:off x="428625" y="4430520"/>
            <a:ext cx="8286750" cy="547195"/>
          </a:xfrm>
          <a:prstGeom prst="rect">
            <a:avLst/>
          </a:prstGeom>
          <a:solidFill>
            <a:srgbClr val="64FFDA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6" name="Shape 43"/>
          <p:cNvSpPr/>
          <p:nvPr/>
        </p:nvSpPr>
        <p:spPr>
          <a:xfrm>
            <a:off x="428625" y="4430520"/>
            <a:ext cx="28575" cy="547195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7" name="Text 44"/>
          <p:cNvSpPr/>
          <p:nvPr/>
        </p:nvSpPr>
        <p:spPr>
          <a:xfrm>
            <a:off x="571500" y="4537677"/>
            <a:ext cx="8001000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584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Próximo Slide</a:t>
            </a:r>
            <a:endParaRPr lang="en-US" sz="584" dirty="0"/>
          </a:p>
        </p:txBody>
      </p:sp>
      <p:sp>
        <p:nvSpPr>
          <p:cNvPr id="48" name="Text 45"/>
          <p:cNvSpPr/>
          <p:nvPr/>
        </p:nvSpPr>
        <p:spPr>
          <a:xfrm>
            <a:off x="571500" y="4721265"/>
            <a:ext cx="226300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Continuaremos com os três atributos restantes:</a:t>
            </a:r>
            <a:endParaRPr lang="en-US" sz="727" dirty="0"/>
          </a:p>
        </p:txBody>
      </p:sp>
      <p:sp>
        <p:nvSpPr>
          <p:cNvPr id="49" name="Text 46"/>
          <p:cNvSpPr/>
          <p:nvPr/>
        </p:nvSpPr>
        <p:spPr>
          <a:xfrm>
            <a:off x="2834506" y="4721265"/>
            <a:ext cx="24383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série</a:t>
            </a:r>
            <a:endParaRPr lang="en-US" sz="683" dirty="0"/>
          </a:p>
        </p:txBody>
      </p:sp>
      <p:sp>
        <p:nvSpPr>
          <p:cNvPr id="50" name="Text 47"/>
          <p:cNvSpPr/>
          <p:nvPr/>
        </p:nvSpPr>
        <p:spPr>
          <a:xfrm>
            <a:off x="3078342" y="4721265"/>
            <a:ext cx="528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</a:t>
            </a:r>
            <a:endParaRPr lang="en-US" sz="727" dirty="0"/>
          </a:p>
        </p:txBody>
      </p:sp>
      <p:sp>
        <p:nvSpPr>
          <p:cNvPr id="51" name="Text 48"/>
          <p:cNvSpPr/>
          <p:nvPr/>
        </p:nvSpPr>
        <p:spPr>
          <a:xfrm>
            <a:off x="3131167" y="4721265"/>
            <a:ext cx="2821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turno</a:t>
            </a:r>
            <a:endParaRPr lang="en-US" sz="683" dirty="0"/>
          </a:p>
        </p:txBody>
      </p:sp>
      <p:sp>
        <p:nvSpPr>
          <p:cNvPr id="52" name="Text 49"/>
          <p:cNvSpPr/>
          <p:nvPr/>
        </p:nvSpPr>
        <p:spPr>
          <a:xfrm>
            <a:off x="3413317" y="4721265"/>
            <a:ext cx="108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</a:t>
            </a:r>
            <a:endParaRPr lang="en-US" sz="727" dirty="0"/>
          </a:p>
        </p:txBody>
      </p:sp>
      <p:sp>
        <p:nvSpPr>
          <p:cNvPr id="53" name="Text 50"/>
          <p:cNvSpPr/>
          <p:nvPr/>
        </p:nvSpPr>
        <p:spPr>
          <a:xfrm>
            <a:off x="3521757" y="4721265"/>
            <a:ext cx="4175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telefone</a:t>
            </a:r>
            <a:endParaRPr lang="en-US" sz="683" dirty="0"/>
          </a:p>
        </p:txBody>
      </p:sp>
      <p:sp>
        <p:nvSpPr>
          <p:cNvPr id="54" name="Text 51"/>
          <p:cNvSpPr/>
          <p:nvPr/>
        </p:nvSpPr>
        <p:spPr>
          <a:xfrm>
            <a:off x="3939332" y="4721265"/>
            <a:ext cx="246191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completando a estrutura completa da classe Aluno.</a:t>
            </a:r>
            <a:endParaRPr lang="en-US" sz="72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89397"/>
            <a:ext cx="8286750" cy="449931"/>
          </a:xfrm>
          <a:prstGeom prst="rect">
            <a:avLst/>
          </a:prstGeom>
          <a:noFill/>
          <a:ln/>
        </p:spPr>
        <p:txBody>
          <a:bodyPr wrap="square" lIns="0" tIns="0" rIns="0" bIns="170053" rtlCol="0" anchor="ctr">
            <a:spAutoFit/>
          </a:bodyPr>
          <a:lstStyle/>
          <a:p>
            <a:pPr marL="0" indent="0">
              <a:buNone/>
            </a:pPr>
            <a:r>
              <a:rPr lang="en-US" sz="180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Pacote Modelo: Classe Aluno - </a:t>
            </a:r>
            <a:r>
              <a:rPr lang="en-US" sz="1808" b="1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Atributos</a:t>
            </a:r>
            <a:r>
              <a:rPr lang="en-US" sz="180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</a:p>
        </p:txBody>
      </p:sp>
      <p:sp>
        <p:nvSpPr>
          <p:cNvPr id="4" name="Text 1"/>
          <p:cNvSpPr/>
          <p:nvPr/>
        </p:nvSpPr>
        <p:spPr>
          <a:xfrm>
            <a:off x="428625" y="957263"/>
            <a:ext cx="82867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Continuação dos atributos fundamentais da classe Aluno. Apresentamos os três últimos atributos que completam a estrutura de dados:</a:t>
            </a:r>
            <a:endParaRPr lang="en-US" sz="780" dirty="0"/>
          </a:p>
        </p:txBody>
      </p:sp>
      <p:sp>
        <p:nvSpPr>
          <p:cNvPr id="5" name="Shape 2"/>
          <p:cNvSpPr/>
          <p:nvPr/>
        </p:nvSpPr>
        <p:spPr>
          <a:xfrm>
            <a:off x="428625" y="1307306"/>
            <a:ext cx="4071938" cy="1256351"/>
          </a:xfrm>
          <a:prstGeom prst="rect">
            <a:avLst/>
          </a:prstGeom>
          <a:solidFill>
            <a:srgbClr val="FF006E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428625" y="1307306"/>
            <a:ext cx="28575" cy="1256351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571500" y="1450181"/>
            <a:ext cx="402980" cy="173236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571500" y="1450181"/>
            <a:ext cx="402980" cy="173236"/>
          </a:xfrm>
          <a:prstGeom prst="rect">
            <a:avLst/>
          </a:prstGeom>
          <a:noFill/>
          <a:ln/>
        </p:spPr>
        <p:txBody>
          <a:bodyPr wrap="square" lIns="85090" tIns="34036" rIns="85090" bIns="34036" rtlCol="0" anchor="ctr">
            <a:spAutoFit/>
          </a:bodyPr>
          <a:lstStyle/>
          <a:p>
            <a:pPr marL="0" indent="0">
              <a:buNone/>
            </a:pPr>
            <a:r>
              <a:rPr lang="en-US" sz="584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String</a:t>
            </a:r>
            <a:endParaRPr lang="en-US" sz="584" dirty="0"/>
          </a:p>
        </p:txBody>
      </p:sp>
      <p:sp>
        <p:nvSpPr>
          <p:cNvPr id="9" name="Text 6"/>
          <p:cNvSpPr/>
          <p:nvPr/>
        </p:nvSpPr>
        <p:spPr>
          <a:xfrm>
            <a:off x="1060205" y="1444467"/>
            <a:ext cx="37670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série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571500" y="1712202"/>
            <a:ext cx="2861361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Série escolar do aluno. Define o nível de ensino</a:t>
            </a: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727" dirty="0"/>
          </a:p>
        </p:txBody>
      </p:sp>
      <p:sp>
        <p:nvSpPr>
          <p:cNvPr id="11" name="Shape 8"/>
          <p:cNvSpPr/>
          <p:nvPr/>
        </p:nvSpPr>
        <p:spPr>
          <a:xfrm>
            <a:off x="571500" y="2015375"/>
            <a:ext cx="3786188" cy="405408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9"/>
          <p:cNvSpPr/>
          <p:nvPr/>
        </p:nvSpPr>
        <p:spPr>
          <a:xfrm>
            <a:off x="571500" y="2015375"/>
            <a:ext cx="14288" cy="405408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642938" y="2063446"/>
            <a:ext cx="548227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Exemplo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642938" y="2209000"/>
            <a:ext cx="2005357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4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</a:t>
            </a:r>
            <a:r>
              <a:rPr lang="en-US" sz="10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Fundamental 1", "Médio 2º Ano"</a:t>
            </a:r>
            <a:endParaRPr lang="en-US" sz="1000" dirty="0"/>
          </a:p>
        </p:txBody>
      </p:sp>
      <p:sp>
        <p:nvSpPr>
          <p:cNvPr id="15" name="Shape 12"/>
          <p:cNvSpPr/>
          <p:nvPr/>
        </p:nvSpPr>
        <p:spPr>
          <a:xfrm>
            <a:off x="4643438" y="1307306"/>
            <a:ext cx="4071938" cy="1256351"/>
          </a:xfrm>
          <a:prstGeom prst="rect">
            <a:avLst/>
          </a:prstGeom>
          <a:solidFill>
            <a:srgbClr val="64FFDA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4643438" y="1307306"/>
            <a:ext cx="28575" cy="1256351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Shape 14"/>
          <p:cNvSpPr/>
          <p:nvPr/>
        </p:nvSpPr>
        <p:spPr>
          <a:xfrm>
            <a:off x="4786313" y="1450181"/>
            <a:ext cx="402980" cy="173236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5"/>
          <p:cNvSpPr/>
          <p:nvPr/>
        </p:nvSpPr>
        <p:spPr>
          <a:xfrm>
            <a:off x="4786313" y="1450181"/>
            <a:ext cx="402980" cy="173236"/>
          </a:xfrm>
          <a:prstGeom prst="rect">
            <a:avLst/>
          </a:prstGeom>
          <a:noFill/>
          <a:ln/>
        </p:spPr>
        <p:txBody>
          <a:bodyPr wrap="square" lIns="85090" tIns="34036" rIns="85090" bIns="34036" rtlCol="0" anchor="ctr">
            <a:spAutoFit/>
          </a:bodyPr>
          <a:lstStyle/>
          <a:p>
            <a:pPr marL="0" indent="0">
              <a:buNone/>
            </a:pPr>
            <a:r>
              <a:rPr lang="en-US" sz="584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String</a:t>
            </a:r>
            <a:endParaRPr lang="en-US" sz="584" dirty="0"/>
          </a:p>
        </p:txBody>
      </p:sp>
      <p:sp>
        <p:nvSpPr>
          <p:cNvPr id="19" name="Text 16"/>
          <p:cNvSpPr/>
          <p:nvPr/>
        </p:nvSpPr>
        <p:spPr>
          <a:xfrm>
            <a:off x="5275018" y="1444467"/>
            <a:ext cx="434414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turno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4786313" y="1712202"/>
            <a:ext cx="3223639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Turno de estudo do aluno. Define o horário das aulas</a:t>
            </a: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727" dirty="0"/>
          </a:p>
        </p:txBody>
      </p:sp>
      <p:sp>
        <p:nvSpPr>
          <p:cNvPr id="21" name="Shape 18"/>
          <p:cNvSpPr/>
          <p:nvPr/>
        </p:nvSpPr>
        <p:spPr>
          <a:xfrm>
            <a:off x="4786313" y="2015375"/>
            <a:ext cx="3786188" cy="405408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Shape 19"/>
          <p:cNvSpPr/>
          <p:nvPr/>
        </p:nvSpPr>
        <p:spPr>
          <a:xfrm>
            <a:off x="4786313" y="2015375"/>
            <a:ext cx="14288" cy="405408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Text 20"/>
          <p:cNvSpPr/>
          <p:nvPr/>
        </p:nvSpPr>
        <p:spPr>
          <a:xfrm>
            <a:off x="4857750" y="2063446"/>
            <a:ext cx="548227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Exemplo</a:t>
            </a:r>
            <a:endParaRPr lang="en-US" sz="1000" dirty="0"/>
          </a:p>
        </p:txBody>
      </p:sp>
      <p:sp>
        <p:nvSpPr>
          <p:cNvPr id="24" name="Text 21"/>
          <p:cNvSpPr/>
          <p:nvPr/>
        </p:nvSpPr>
        <p:spPr>
          <a:xfrm>
            <a:off x="4857750" y="2209000"/>
            <a:ext cx="1521250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"Matutino", "</a:t>
            </a:r>
            <a:r>
              <a:rPr lang="en-US" sz="1000" dirty="0" err="1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Vespertino</a:t>
            </a:r>
            <a:r>
              <a:rPr lang="en-US" sz="10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</a:t>
            </a:r>
            <a:endParaRPr lang="en-US" sz="1000" dirty="0"/>
          </a:p>
        </p:txBody>
      </p:sp>
      <p:sp>
        <p:nvSpPr>
          <p:cNvPr id="25" name="Shape 22"/>
          <p:cNvSpPr/>
          <p:nvPr/>
        </p:nvSpPr>
        <p:spPr>
          <a:xfrm>
            <a:off x="428625" y="2706532"/>
            <a:ext cx="4071938" cy="1256351"/>
          </a:xfrm>
          <a:prstGeom prst="rect">
            <a:avLst/>
          </a:prstGeom>
          <a:solidFill>
            <a:srgbClr val="00D4FF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Shape 23"/>
          <p:cNvSpPr/>
          <p:nvPr/>
        </p:nvSpPr>
        <p:spPr>
          <a:xfrm>
            <a:off x="428625" y="2706532"/>
            <a:ext cx="28575" cy="1256351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7" name="Shape 24"/>
          <p:cNvSpPr/>
          <p:nvPr/>
        </p:nvSpPr>
        <p:spPr>
          <a:xfrm>
            <a:off x="571500" y="2849407"/>
            <a:ext cx="402980" cy="173236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8" name="Text 25"/>
          <p:cNvSpPr/>
          <p:nvPr/>
        </p:nvSpPr>
        <p:spPr>
          <a:xfrm>
            <a:off x="571500" y="2849407"/>
            <a:ext cx="402980" cy="173236"/>
          </a:xfrm>
          <a:prstGeom prst="rect">
            <a:avLst/>
          </a:prstGeom>
          <a:noFill/>
          <a:ln/>
        </p:spPr>
        <p:txBody>
          <a:bodyPr wrap="square" lIns="85090" tIns="34036" rIns="85090" bIns="34036" rtlCol="0" anchor="ctr">
            <a:spAutoFit/>
          </a:bodyPr>
          <a:lstStyle/>
          <a:p>
            <a:pPr marL="0" indent="0">
              <a:buNone/>
            </a:pPr>
            <a:r>
              <a:rPr lang="en-US" sz="584" b="1" dirty="0">
                <a:solidFill>
                  <a:srgbClr val="0A142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String</a:t>
            </a:r>
            <a:endParaRPr lang="en-US" sz="584" dirty="0"/>
          </a:p>
        </p:txBody>
      </p:sp>
      <p:sp>
        <p:nvSpPr>
          <p:cNvPr id="29" name="Text 26"/>
          <p:cNvSpPr/>
          <p:nvPr/>
        </p:nvSpPr>
        <p:spPr>
          <a:xfrm>
            <a:off x="1060205" y="2843693"/>
            <a:ext cx="642805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telefone</a:t>
            </a:r>
            <a:endParaRPr lang="en-US" sz="1200" dirty="0"/>
          </a:p>
        </p:txBody>
      </p:sp>
      <p:sp>
        <p:nvSpPr>
          <p:cNvPr id="30" name="Text 27"/>
          <p:cNvSpPr/>
          <p:nvPr/>
        </p:nvSpPr>
        <p:spPr>
          <a:xfrm>
            <a:off x="571500" y="3119122"/>
            <a:ext cx="3656450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Número de telefone para contato da escola com a família do aluno</a:t>
            </a: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727" dirty="0"/>
          </a:p>
        </p:txBody>
      </p:sp>
      <p:sp>
        <p:nvSpPr>
          <p:cNvPr id="31" name="Shape 28"/>
          <p:cNvSpPr/>
          <p:nvPr/>
        </p:nvSpPr>
        <p:spPr>
          <a:xfrm>
            <a:off x="571500" y="3414601"/>
            <a:ext cx="3786188" cy="405408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2" name="Shape 29"/>
          <p:cNvSpPr/>
          <p:nvPr/>
        </p:nvSpPr>
        <p:spPr>
          <a:xfrm>
            <a:off x="571500" y="3414601"/>
            <a:ext cx="14288" cy="405408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3" name="Text 30"/>
          <p:cNvSpPr/>
          <p:nvPr/>
        </p:nvSpPr>
        <p:spPr>
          <a:xfrm>
            <a:off x="642938" y="3462672"/>
            <a:ext cx="548227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Exemplo</a:t>
            </a:r>
            <a:endParaRPr lang="en-US" sz="1000" dirty="0"/>
          </a:p>
        </p:txBody>
      </p:sp>
      <p:sp>
        <p:nvSpPr>
          <p:cNvPr id="34" name="Text 31"/>
          <p:cNvSpPr/>
          <p:nvPr/>
        </p:nvSpPr>
        <p:spPr>
          <a:xfrm>
            <a:off x="642938" y="3608227"/>
            <a:ext cx="812723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“6199999000</a:t>
            </a:r>
            <a:r>
              <a:rPr lang="en-US" sz="674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</a:t>
            </a:r>
            <a:endParaRPr lang="en-US" sz="674" dirty="0"/>
          </a:p>
        </p:txBody>
      </p:sp>
      <p:sp>
        <p:nvSpPr>
          <p:cNvPr id="35" name="Shape 32"/>
          <p:cNvSpPr/>
          <p:nvPr/>
        </p:nvSpPr>
        <p:spPr>
          <a:xfrm>
            <a:off x="428625" y="4177196"/>
            <a:ext cx="8286750" cy="609116"/>
          </a:xfrm>
          <a:prstGeom prst="rect">
            <a:avLst/>
          </a:prstGeom>
          <a:solidFill>
            <a:srgbClr val="64FFDA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6" name="Shape 33"/>
          <p:cNvSpPr/>
          <p:nvPr/>
        </p:nvSpPr>
        <p:spPr>
          <a:xfrm>
            <a:off x="428625" y="4177196"/>
            <a:ext cx="28575" cy="609116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7" name="Text 34"/>
          <p:cNvSpPr/>
          <p:nvPr/>
        </p:nvSpPr>
        <p:spPr>
          <a:xfrm>
            <a:off x="428625" y="4177196"/>
            <a:ext cx="8286750" cy="609116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ctr">
            <a:spAutoFit/>
          </a:bodyPr>
          <a:lstStyle/>
          <a:p>
            <a:pPr marL="0" indent="0"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Resumo:</a:t>
            </a: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Estes sete atributos (id, nome, cpf, idade, série, turno, telefone) formam a estrutura completa de dados da classe Aluno, sendo acessíveis através de métodos getters e setters seguindo o padrão Java.</a:t>
            </a:r>
            <a:endParaRPr lang="en-US" sz="683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65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478631"/>
          </a:xfrm>
          <a:prstGeom prst="rect">
            <a:avLst/>
          </a:prstGeom>
          <a:noFill/>
          <a:ln/>
        </p:spPr>
        <p:txBody>
          <a:bodyPr wrap="square" lIns="0" tIns="0" rIns="0" bIns="127508" rtlCol="0" anchor="ctr">
            <a:spAutoFit/>
          </a:bodyPr>
          <a:lstStyle/>
          <a:p>
            <a:pPr marL="0" indent="0">
              <a:buNone/>
            </a:pPr>
            <a:r>
              <a:rPr lang="en-US" sz="180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Pacote Modelo: Classe Aluno - Getters e Setters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428625" y="884992"/>
            <a:ext cx="8298747" cy="1231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Os métodos getters e setters permitem acessar e modificar os atributos da classe Aluno. Cada atributo possui um par de métodos segundo o padrão de nomenclatura Java</a:t>
            </a:r>
            <a:r>
              <a:rPr lang="en-US" sz="727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727" dirty="0"/>
          </a:p>
        </p:txBody>
      </p:sp>
      <p:sp>
        <p:nvSpPr>
          <p:cNvPr id="5" name="Text 2"/>
          <p:cNvSpPr/>
          <p:nvPr/>
        </p:nvSpPr>
        <p:spPr>
          <a:xfrm>
            <a:off x="428625" y="1150888"/>
            <a:ext cx="1063368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kern="0" spc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Getters (Leitura</a:t>
            </a:r>
            <a:r>
              <a:rPr lang="en-US" sz="784" b="1" kern="0" spc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784" dirty="0"/>
          </a:p>
        </p:txBody>
      </p:sp>
      <p:sp>
        <p:nvSpPr>
          <p:cNvPr id="6" name="Shape 3"/>
          <p:cNvSpPr/>
          <p:nvPr/>
        </p:nvSpPr>
        <p:spPr>
          <a:xfrm>
            <a:off x="428625" y="1391245"/>
            <a:ext cx="4054078" cy="400022"/>
          </a:xfrm>
          <a:prstGeom prst="rect">
            <a:avLst/>
          </a:prstGeom>
          <a:solidFill>
            <a:srgbClr val="00D4FF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428625" y="1391245"/>
            <a:ext cx="21431" cy="400022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514350" y="1441996"/>
            <a:ext cx="352661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00D4FF"/>
                </a:solidFill>
                <a:latin typeface="JetBrains Mono" pitchFamily="34" charset="0"/>
                <a:ea typeface="JetBrains Mono" pitchFamily="34" charset="-122"/>
                <a:cs typeface="JetBrains Mono" pitchFamily="34" charset="-120"/>
              </a:rPr>
              <a:t>getId()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514350" y="1590034"/>
            <a:ext cx="1322478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Retorna o ID do aluno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428625" y="1834130"/>
            <a:ext cx="4054078" cy="400022"/>
          </a:xfrm>
          <a:prstGeom prst="rect">
            <a:avLst/>
          </a:prstGeom>
          <a:solidFill>
            <a:srgbClr val="00D4FF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428625" y="1834130"/>
            <a:ext cx="21431" cy="400022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514350" y="1884881"/>
            <a:ext cx="572273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00D4FF"/>
                </a:solidFill>
                <a:latin typeface="JetBrains Mono" pitchFamily="34" charset="0"/>
                <a:ea typeface="JetBrains Mono" pitchFamily="34" charset="-122"/>
                <a:cs typeface="JetBrains Mono" pitchFamily="34" charset="-120"/>
              </a:rPr>
              <a:t>getNome()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514350" y="2032919"/>
            <a:ext cx="1534074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Retorna o nome do aluno</a:t>
            </a:r>
            <a:endParaRPr lang="en-US" sz="1000" dirty="0"/>
          </a:p>
        </p:txBody>
      </p:sp>
      <p:sp>
        <p:nvSpPr>
          <p:cNvPr id="14" name="Shape 11"/>
          <p:cNvSpPr/>
          <p:nvPr/>
        </p:nvSpPr>
        <p:spPr>
          <a:xfrm>
            <a:off x="428625" y="2277015"/>
            <a:ext cx="4054078" cy="400022"/>
          </a:xfrm>
          <a:prstGeom prst="rect">
            <a:avLst/>
          </a:prstGeom>
          <a:solidFill>
            <a:srgbClr val="00D4FF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2"/>
          <p:cNvSpPr/>
          <p:nvPr/>
        </p:nvSpPr>
        <p:spPr>
          <a:xfrm>
            <a:off x="428625" y="2277015"/>
            <a:ext cx="21431" cy="400022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3"/>
          <p:cNvSpPr/>
          <p:nvPr/>
        </p:nvSpPr>
        <p:spPr>
          <a:xfrm>
            <a:off x="514350" y="2327765"/>
            <a:ext cx="426399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00D4FF"/>
                </a:solidFill>
                <a:latin typeface="JetBrains Mono" pitchFamily="34" charset="0"/>
                <a:ea typeface="JetBrains Mono" pitchFamily="34" charset="-122"/>
                <a:cs typeface="JetBrains Mono" pitchFamily="34" charset="-120"/>
              </a:rPr>
              <a:t>getCpf()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514350" y="2475803"/>
            <a:ext cx="1412246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Retorna o CPF do aluno</a:t>
            </a:r>
            <a:endParaRPr lang="en-US" sz="1000" dirty="0"/>
          </a:p>
        </p:txBody>
      </p:sp>
      <p:sp>
        <p:nvSpPr>
          <p:cNvPr id="18" name="Shape 15"/>
          <p:cNvSpPr/>
          <p:nvPr/>
        </p:nvSpPr>
        <p:spPr>
          <a:xfrm>
            <a:off x="428625" y="2719899"/>
            <a:ext cx="4054078" cy="400022"/>
          </a:xfrm>
          <a:prstGeom prst="rect">
            <a:avLst/>
          </a:prstGeom>
          <a:solidFill>
            <a:srgbClr val="00D4FF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Shape 16"/>
          <p:cNvSpPr/>
          <p:nvPr/>
        </p:nvSpPr>
        <p:spPr>
          <a:xfrm>
            <a:off x="428625" y="2719899"/>
            <a:ext cx="21431" cy="400022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Text 17"/>
          <p:cNvSpPr/>
          <p:nvPr/>
        </p:nvSpPr>
        <p:spPr>
          <a:xfrm>
            <a:off x="514350" y="2770650"/>
            <a:ext cx="548227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00D4FF"/>
                </a:solidFill>
                <a:latin typeface="JetBrains Mono" pitchFamily="34" charset="0"/>
                <a:ea typeface="JetBrains Mono" pitchFamily="34" charset="-122"/>
                <a:cs typeface="JetBrains Mono" pitchFamily="34" charset="-120"/>
              </a:rPr>
              <a:t>getIdade()</a:t>
            </a:r>
            <a:endParaRPr lang="en-US" sz="1000" dirty="0"/>
          </a:p>
        </p:txBody>
      </p:sp>
      <p:sp>
        <p:nvSpPr>
          <p:cNvPr id="21" name="Text 18"/>
          <p:cNvSpPr/>
          <p:nvPr/>
        </p:nvSpPr>
        <p:spPr>
          <a:xfrm>
            <a:off x="514350" y="2918688"/>
            <a:ext cx="1516441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Retorna a idade do aluno</a:t>
            </a:r>
            <a:endParaRPr lang="en-US" sz="1000" dirty="0"/>
          </a:p>
        </p:txBody>
      </p:sp>
      <p:sp>
        <p:nvSpPr>
          <p:cNvPr id="22" name="Shape 19"/>
          <p:cNvSpPr/>
          <p:nvPr/>
        </p:nvSpPr>
        <p:spPr>
          <a:xfrm>
            <a:off x="428625" y="3162784"/>
            <a:ext cx="4054078" cy="400022"/>
          </a:xfrm>
          <a:prstGeom prst="rect">
            <a:avLst/>
          </a:prstGeom>
          <a:solidFill>
            <a:srgbClr val="00D4FF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Shape 20"/>
          <p:cNvSpPr/>
          <p:nvPr/>
        </p:nvSpPr>
        <p:spPr>
          <a:xfrm>
            <a:off x="428625" y="3162784"/>
            <a:ext cx="21431" cy="400022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Text 21"/>
          <p:cNvSpPr/>
          <p:nvPr/>
        </p:nvSpPr>
        <p:spPr>
          <a:xfrm>
            <a:off x="514350" y="3213534"/>
            <a:ext cx="516167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00D4FF"/>
                </a:solidFill>
                <a:latin typeface="JetBrains Mono" pitchFamily="34" charset="0"/>
                <a:ea typeface="JetBrains Mono" pitchFamily="34" charset="-122"/>
                <a:cs typeface="JetBrains Mono" pitchFamily="34" charset="-120"/>
              </a:rPr>
              <a:t>getSérie()</a:t>
            </a:r>
            <a:endParaRPr lang="en-US" sz="1000" dirty="0"/>
          </a:p>
        </p:txBody>
      </p:sp>
      <p:sp>
        <p:nvSpPr>
          <p:cNvPr id="25" name="Text 22"/>
          <p:cNvSpPr/>
          <p:nvPr/>
        </p:nvSpPr>
        <p:spPr>
          <a:xfrm>
            <a:off x="514350" y="3361572"/>
            <a:ext cx="1473160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Retorna a série do aluno</a:t>
            </a:r>
            <a:endParaRPr lang="en-US" sz="1000" dirty="0"/>
          </a:p>
        </p:txBody>
      </p:sp>
      <p:sp>
        <p:nvSpPr>
          <p:cNvPr id="26" name="Shape 23"/>
          <p:cNvSpPr/>
          <p:nvPr/>
        </p:nvSpPr>
        <p:spPr>
          <a:xfrm>
            <a:off x="428625" y="3605668"/>
            <a:ext cx="4054078" cy="400022"/>
          </a:xfrm>
          <a:prstGeom prst="rect">
            <a:avLst/>
          </a:prstGeom>
          <a:solidFill>
            <a:srgbClr val="00D4FF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7" name="Shape 24"/>
          <p:cNvSpPr/>
          <p:nvPr/>
        </p:nvSpPr>
        <p:spPr>
          <a:xfrm>
            <a:off x="428625" y="3605668"/>
            <a:ext cx="21431" cy="400022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8" name="Text 25"/>
          <p:cNvSpPr/>
          <p:nvPr/>
        </p:nvSpPr>
        <p:spPr>
          <a:xfrm>
            <a:off x="514350" y="3656419"/>
            <a:ext cx="565861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00D4FF"/>
                </a:solidFill>
                <a:latin typeface="JetBrains Mono" pitchFamily="34" charset="0"/>
                <a:ea typeface="JetBrains Mono" pitchFamily="34" charset="-122"/>
                <a:cs typeface="JetBrains Mono" pitchFamily="34" charset="-120"/>
              </a:rPr>
              <a:t>getTurno()</a:t>
            </a:r>
            <a:endParaRPr lang="en-US" sz="1000" dirty="0"/>
          </a:p>
        </p:txBody>
      </p:sp>
      <p:sp>
        <p:nvSpPr>
          <p:cNvPr id="29" name="Text 26"/>
          <p:cNvSpPr/>
          <p:nvPr/>
        </p:nvSpPr>
        <p:spPr>
          <a:xfrm>
            <a:off x="514350" y="3804457"/>
            <a:ext cx="1519647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Retorna o turno do aluno</a:t>
            </a:r>
            <a:endParaRPr lang="en-US" sz="1000" dirty="0"/>
          </a:p>
        </p:txBody>
      </p:sp>
      <p:sp>
        <p:nvSpPr>
          <p:cNvPr id="30" name="Shape 27"/>
          <p:cNvSpPr/>
          <p:nvPr/>
        </p:nvSpPr>
        <p:spPr>
          <a:xfrm>
            <a:off x="428625" y="4048553"/>
            <a:ext cx="4054078" cy="400022"/>
          </a:xfrm>
          <a:prstGeom prst="rect">
            <a:avLst/>
          </a:prstGeom>
          <a:solidFill>
            <a:srgbClr val="00D4FF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1" name="Shape 28"/>
          <p:cNvSpPr/>
          <p:nvPr/>
        </p:nvSpPr>
        <p:spPr>
          <a:xfrm>
            <a:off x="428625" y="4048553"/>
            <a:ext cx="21431" cy="400022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2" name="Text 29"/>
          <p:cNvSpPr/>
          <p:nvPr/>
        </p:nvSpPr>
        <p:spPr>
          <a:xfrm>
            <a:off x="514350" y="4099304"/>
            <a:ext cx="716543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00D4FF"/>
                </a:solidFill>
                <a:latin typeface="JetBrains Mono" pitchFamily="34" charset="0"/>
                <a:ea typeface="JetBrains Mono" pitchFamily="34" charset="-122"/>
                <a:cs typeface="JetBrains Mono" pitchFamily="34" charset="-120"/>
              </a:rPr>
              <a:t>getTelefone()</a:t>
            </a:r>
            <a:endParaRPr lang="en-US" sz="1000" dirty="0"/>
          </a:p>
        </p:txBody>
      </p:sp>
      <p:sp>
        <p:nvSpPr>
          <p:cNvPr id="33" name="Text 30"/>
          <p:cNvSpPr/>
          <p:nvPr/>
        </p:nvSpPr>
        <p:spPr>
          <a:xfrm>
            <a:off x="514350" y="4247342"/>
            <a:ext cx="1683153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Retorna o telefone do aluno</a:t>
            </a:r>
            <a:endParaRPr lang="en-US" sz="1000" dirty="0"/>
          </a:p>
        </p:txBody>
      </p:sp>
      <p:sp>
        <p:nvSpPr>
          <p:cNvPr id="34" name="Text 31"/>
          <p:cNvSpPr/>
          <p:nvPr/>
        </p:nvSpPr>
        <p:spPr>
          <a:xfrm>
            <a:off x="4661297" y="1150888"/>
            <a:ext cx="1021690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kern="0" spc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Setters (Escrita)</a:t>
            </a:r>
            <a:endParaRPr lang="en-US" sz="1000" dirty="0"/>
          </a:p>
        </p:txBody>
      </p:sp>
      <p:sp>
        <p:nvSpPr>
          <p:cNvPr id="35" name="Shape 32"/>
          <p:cNvSpPr/>
          <p:nvPr/>
        </p:nvSpPr>
        <p:spPr>
          <a:xfrm>
            <a:off x="4661297" y="1391245"/>
            <a:ext cx="4054078" cy="400022"/>
          </a:xfrm>
          <a:prstGeom prst="rect">
            <a:avLst/>
          </a:prstGeom>
          <a:solidFill>
            <a:srgbClr val="FF006E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6" name="Shape 33"/>
          <p:cNvSpPr/>
          <p:nvPr/>
        </p:nvSpPr>
        <p:spPr>
          <a:xfrm>
            <a:off x="4661297" y="1391245"/>
            <a:ext cx="21431" cy="400022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7" name="Text 34"/>
          <p:cNvSpPr/>
          <p:nvPr/>
        </p:nvSpPr>
        <p:spPr>
          <a:xfrm>
            <a:off x="4747022" y="1441996"/>
            <a:ext cx="488916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006E"/>
                </a:solidFill>
                <a:latin typeface="JetBrains Mono" pitchFamily="34" charset="0"/>
                <a:ea typeface="JetBrains Mono" pitchFamily="34" charset="-122"/>
                <a:cs typeface="JetBrains Mono" pitchFamily="34" charset="-120"/>
              </a:rPr>
              <a:t>setId(int)</a:t>
            </a:r>
            <a:endParaRPr lang="en-US" sz="1000" dirty="0"/>
          </a:p>
        </p:txBody>
      </p:sp>
      <p:sp>
        <p:nvSpPr>
          <p:cNvPr id="38" name="Text 35"/>
          <p:cNvSpPr/>
          <p:nvPr/>
        </p:nvSpPr>
        <p:spPr>
          <a:xfrm>
            <a:off x="4747022" y="1590034"/>
            <a:ext cx="1237518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Define o ID do aluno</a:t>
            </a:r>
            <a:endParaRPr lang="en-US" sz="1000" dirty="0"/>
          </a:p>
        </p:txBody>
      </p:sp>
      <p:sp>
        <p:nvSpPr>
          <p:cNvPr id="39" name="Shape 36"/>
          <p:cNvSpPr/>
          <p:nvPr/>
        </p:nvSpPr>
        <p:spPr>
          <a:xfrm>
            <a:off x="4661297" y="1834130"/>
            <a:ext cx="4054078" cy="400022"/>
          </a:xfrm>
          <a:prstGeom prst="rect">
            <a:avLst/>
          </a:prstGeom>
          <a:solidFill>
            <a:srgbClr val="FF006E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0" name="Shape 37"/>
          <p:cNvSpPr/>
          <p:nvPr/>
        </p:nvSpPr>
        <p:spPr>
          <a:xfrm>
            <a:off x="4661297" y="1834130"/>
            <a:ext cx="21431" cy="400022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1" name="Text 38"/>
          <p:cNvSpPr/>
          <p:nvPr/>
        </p:nvSpPr>
        <p:spPr>
          <a:xfrm>
            <a:off x="4747022" y="1884881"/>
            <a:ext cx="875240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006E"/>
                </a:solidFill>
                <a:latin typeface="JetBrains Mono" pitchFamily="34" charset="0"/>
                <a:ea typeface="JetBrains Mono" pitchFamily="34" charset="-122"/>
                <a:cs typeface="JetBrains Mono" pitchFamily="34" charset="-120"/>
              </a:rPr>
              <a:t>setNome(String)</a:t>
            </a:r>
            <a:endParaRPr lang="en-US" sz="1000" dirty="0"/>
          </a:p>
        </p:txBody>
      </p:sp>
      <p:sp>
        <p:nvSpPr>
          <p:cNvPr id="42" name="Text 39"/>
          <p:cNvSpPr/>
          <p:nvPr/>
        </p:nvSpPr>
        <p:spPr>
          <a:xfrm>
            <a:off x="4747022" y="2032919"/>
            <a:ext cx="1449115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Define o nome do aluno</a:t>
            </a:r>
            <a:endParaRPr lang="en-US" sz="1000" dirty="0"/>
          </a:p>
        </p:txBody>
      </p:sp>
      <p:sp>
        <p:nvSpPr>
          <p:cNvPr id="43" name="Shape 40"/>
          <p:cNvSpPr/>
          <p:nvPr/>
        </p:nvSpPr>
        <p:spPr>
          <a:xfrm>
            <a:off x="4661297" y="2277015"/>
            <a:ext cx="4054078" cy="400022"/>
          </a:xfrm>
          <a:prstGeom prst="rect">
            <a:avLst/>
          </a:prstGeom>
          <a:solidFill>
            <a:srgbClr val="FF006E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4" name="Shape 41"/>
          <p:cNvSpPr/>
          <p:nvPr/>
        </p:nvSpPr>
        <p:spPr>
          <a:xfrm>
            <a:off x="4661297" y="2277015"/>
            <a:ext cx="21431" cy="400022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5" name="Text 42"/>
          <p:cNvSpPr/>
          <p:nvPr/>
        </p:nvSpPr>
        <p:spPr>
          <a:xfrm>
            <a:off x="4747022" y="2327765"/>
            <a:ext cx="729367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006E"/>
                </a:solidFill>
                <a:latin typeface="JetBrains Mono" pitchFamily="34" charset="0"/>
                <a:ea typeface="JetBrains Mono" pitchFamily="34" charset="-122"/>
                <a:cs typeface="JetBrains Mono" pitchFamily="34" charset="-120"/>
              </a:rPr>
              <a:t>setCpf(String)</a:t>
            </a:r>
            <a:endParaRPr lang="en-US" sz="1000" dirty="0"/>
          </a:p>
        </p:txBody>
      </p:sp>
      <p:sp>
        <p:nvSpPr>
          <p:cNvPr id="46" name="Text 43"/>
          <p:cNvSpPr/>
          <p:nvPr/>
        </p:nvSpPr>
        <p:spPr>
          <a:xfrm>
            <a:off x="4747022" y="2475803"/>
            <a:ext cx="1327286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Define o CPF do aluno</a:t>
            </a:r>
            <a:endParaRPr lang="en-US" sz="1000" dirty="0"/>
          </a:p>
        </p:txBody>
      </p:sp>
      <p:sp>
        <p:nvSpPr>
          <p:cNvPr id="47" name="Shape 44"/>
          <p:cNvSpPr/>
          <p:nvPr/>
        </p:nvSpPr>
        <p:spPr>
          <a:xfrm>
            <a:off x="4661297" y="2719899"/>
            <a:ext cx="4054078" cy="400022"/>
          </a:xfrm>
          <a:prstGeom prst="rect">
            <a:avLst/>
          </a:prstGeom>
          <a:solidFill>
            <a:srgbClr val="FF006E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8" name="Shape 45"/>
          <p:cNvSpPr/>
          <p:nvPr/>
        </p:nvSpPr>
        <p:spPr>
          <a:xfrm>
            <a:off x="4661297" y="2719899"/>
            <a:ext cx="21431" cy="400022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9" name="Text 46"/>
          <p:cNvSpPr/>
          <p:nvPr/>
        </p:nvSpPr>
        <p:spPr>
          <a:xfrm>
            <a:off x="4747022" y="2770650"/>
            <a:ext cx="670055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006E"/>
                </a:solidFill>
                <a:latin typeface="JetBrains Mono" pitchFamily="34" charset="0"/>
                <a:ea typeface="JetBrains Mono" pitchFamily="34" charset="-122"/>
                <a:cs typeface="JetBrains Mono" pitchFamily="34" charset="-120"/>
              </a:rPr>
              <a:t>setIdade(int</a:t>
            </a:r>
            <a:r>
              <a:rPr lang="en-US" sz="634" b="1" dirty="0">
                <a:solidFill>
                  <a:srgbClr val="FF006E"/>
                </a:solidFill>
                <a:latin typeface="JetBrains Mono" pitchFamily="34" charset="0"/>
                <a:ea typeface="JetBrains Mono" pitchFamily="34" charset="-122"/>
                <a:cs typeface="JetBrains Mono" pitchFamily="34" charset="-120"/>
              </a:rPr>
              <a:t>)</a:t>
            </a:r>
            <a:endParaRPr lang="en-US" sz="634" dirty="0"/>
          </a:p>
        </p:txBody>
      </p:sp>
      <p:sp>
        <p:nvSpPr>
          <p:cNvPr id="50" name="Text 47"/>
          <p:cNvSpPr/>
          <p:nvPr/>
        </p:nvSpPr>
        <p:spPr>
          <a:xfrm>
            <a:off x="4747022" y="2918688"/>
            <a:ext cx="1431482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Define a idade do aluno</a:t>
            </a:r>
            <a:endParaRPr lang="en-US" sz="1000" dirty="0"/>
          </a:p>
        </p:txBody>
      </p:sp>
      <p:sp>
        <p:nvSpPr>
          <p:cNvPr id="51" name="Shape 48"/>
          <p:cNvSpPr/>
          <p:nvPr/>
        </p:nvSpPr>
        <p:spPr>
          <a:xfrm>
            <a:off x="4661297" y="3162784"/>
            <a:ext cx="4054078" cy="400022"/>
          </a:xfrm>
          <a:prstGeom prst="rect">
            <a:avLst/>
          </a:prstGeom>
          <a:solidFill>
            <a:srgbClr val="FF006E">
              <a:alpha val="8000"/>
            </a:srgbClr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52" name="Shape 49"/>
          <p:cNvSpPr/>
          <p:nvPr/>
        </p:nvSpPr>
        <p:spPr>
          <a:xfrm>
            <a:off x="4661297" y="3162784"/>
            <a:ext cx="21431" cy="400022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3" name="Text 50"/>
          <p:cNvSpPr/>
          <p:nvPr/>
        </p:nvSpPr>
        <p:spPr>
          <a:xfrm>
            <a:off x="4747022" y="3213534"/>
            <a:ext cx="819135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006E"/>
                </a:solidFill>
                <a:latin typeface="JetBrains Mono" pitchFamily="34" charset="0"/>
                <a:ea typeface="JetBrains Mono" pitchFamily="34" charset="-122"/>
                <a:cs typeface="JetBrains Mono" pitchFamily="34" charset="-120"/>
              </a:rPr>
              <a:t>setSérie(String)</a:t>
            </a:r>
            <a:endParaRPr lang="en-US" sz="1000" dirty="0"/>
          </a:p>
        </p:txBody>
      </p:sp>
      <p:sp>
        <p:nvSpPr>
          <p:cNvPr id="54" name="Text 51"/>
          <p:cNvSpPr/>
          <p:nvPr/>
        </p:nvSpPr>
        <p:spPr>
          <a:xfrm>
            <a:off x="4747022" y="3361572"/>
            <a:ext cx="1388201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Define a série do aluno</a:t>
            </a:r>
            <a:endParaRPr lang="en-US" sz="1000" dirty="0"/>
          </a:p>
        </p:txBody>
      </p:sp>
      <p:sp>
        <p:nvSpPr>
          <p:cNvPr id="55" name="Shape 52"/>
          <p:cNvSpPr/>
          <p:nvPr/>
        </p:nvSpPr>
        <p:spPr>
          <a:xfrm>
            <a:off x="4661297" y="3605668"/>
            <a:ext cx="4054078" cy="400022"/>
          </a:xfrm>
          <a:prstGeom prst="rect">
            <a:avLst/>
          </a:prstGeom>
          <a:solidFill>
            <a:srgbClr val="FF006E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6" name="Shape 53"/>
          <p:cNvSpPr/>
          <p:nvPr/>
        </p:nvSpPr>
        <p:spPr>
          <a:xfrm>
            <a:off x="4661297" y="3605668"/>
            <a:ext cx="21431" cy="400022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7" name="Text 54"/>
          <p:cNvSpPr/>
          <p:nvPr/>
        </p:nvSpPr>
        <p:spPr>
          <a:xfrm>
            <a:off x="4747022" y="3656419"/>
            <a:ext cx="868828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006E"/>
                </a:solidFill>
                <a:latin typeface="JetBrains Mono" pitchFamily="34" charset="0"/>
                <a:ea typeface="JetBrains Mono" pitchFamily="34" charset="-122"/>
                <a:cs typeface="JetBrains Mono" pitchFamily="34" charset="-120"/>
              </a:rPr>
              <a:t>setTurno(String)</a:t>
            </a:r>
            <a:endParaRPr lang="en-US" sz="1000" dirty="0"/>
          </a:p>
        </p:txBody>
      </p:sp>
      <p:sp>
        <p:nvSpPr>
          <p:cNvPr id="58" name="Text 55"/>
          <p:cNvSpPr/>
          <p:nvPr/>
        </p:nvSpPr>
        <p:spPr>
          <a:xfrm>
            <a:off x="4747022" y="3804457"/>
            <a:ext cx="1434688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Define o turno do aluno</a:t>
            </a:r>
            <a:endParaRPr lang="en-US" sz="1000" dirty="0"/>
          </a:p>
        </p:txBody>
      </p:sp>
      <p:sp>
        <p:nvSpPr>
          <p:cNvPr id="59" name="Shape 56"/>
          <p:cNvSpPr/>
          <p:nvPr/>
        </p:nvSpPr>
        <p:spPr>
          <a:xfrm>
            <a:off x="4661297" y="4048553"/>
            <a:ext cx="4054078" cy="400022"/>
          </a:xfrm>
          <a:prstGeom prst="rect">
            <a:avLst/>
          </a:prstGeom>
          <a:solidFill>
            <a:srgbClr val="FF006E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0" name="Shape 57"/>
          <p:cNvSpPr/>
          <p:nvPr/>
        </p:nvSpPr>
        <p:spPr>
          <a:xfrm>
            <a:off x="4661297" y="4048553"/>
            <a:ext cx="21431" cy="400022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1" name="Text 58"/>
          <p:cNvSpPr/>
          <p:nvPr/>
        </p:nvSpPr>
        <p:spPr>
          <a:xfrm>
            <a:off x="4747022" y="4099304"/>
            <a:ext cx="1019510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006E"/>
                </a:solidFill>
                <a:latin typeface="JetBrains Mono" pitchFamily="34" charset="0"/>
                <a:ea typeface="JetBrains Mono" pitchFamily="34" charset="-122"/>
                <a:cs typeface="JetBrains Mono" pitchFamily="34" charset="-120"/>
              </a:rPr>
              <a:t>setTelefone(String)</a:t>
            </a:r>
            <a:endParaRPr lang="en-US" sz="1000" dirty="0"/>
          </a:p>
        </p:txBody>
      </p:sp>
      <p:sp>
        <p:nvSpPr>
          <p:cNvPr id="62" name="Text 59"/>
          <p:cNvSpPr/>
          <p:nvPr/>
        </p:nvSpPr>
        <p:spPr>
          <a:xfrm>
            <a:off x="4747022" y="4247342"/>
            <a:ext cx="1598194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Define o </a:t>
            </a:r>
            <a:r>
              <a:rPr lang="en-US" sz="10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telefone</a:t>
            </a: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do </a:t>
            </a:r>
            <a:r>
              <a:rPr lang="en-US" sz="10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aluno</a:t>
            </a:r>
            <a:endParaRPr lang="en-US" sz="1000" dirty="0"/>
          </a:p>
        </p:txBody>
      </p:sp>
      <p:sp>
        <p:nvSpPr>
          <p:cNvPr id="63" name="Shape 60"/>
          <p:cNvSpPr/>
          <p:nvPr/>
        </p:nvSpPr>
        <p:spPr>
          <a:xfrm>
            <a:off x="428625" y="4555731"/>
            <a:ext cx="8286750" cy="477207"/>
          </a:xfrm>
          <a:prstGeom prst="rect">
            <a:avLst/>
          </a:prstGeom>
          <a:solidFill>
            <a:srgbClr val="64FFDA">
              <a:alpha val="10000"/>
            </a:srgbClr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64" name="Shape 61"/>
          <p:cNvSpPr/>
          <p:nvPr/>
        </p:nvSpPr>
        <p:spPr>
          <a:xfrm>
            <a:off x="428625" y="4555731"/>
            <a:ext cx="21431" cy="310753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5" name="Text 62"/>
          <p:cNvSpPr/>
          <p:nvPr/>
        </p:nvSpPr>
        <p:spPr>
          <a:xfrm>
            <a:off x="428625" y="4546447"/>
            <a:ext cx="8286750" cy="329321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8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Padrão Getter/Setter:</a:t>
            </a:r>
            <a:r>
              <a:rPr lang="en-US" sz="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Cada atributo segue o padrão de nomenclatura Java com prefixos "get" e "set" seguidos do nome do atributo com primeira letra maiúscula</a:t>
            </a:r>
            <a:r>
              <a:rPr lang="en-US" sz="674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63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253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478631"/>
          </a:xfrm>
          <a:prstGeom prst="rect">
            <a:avLst/>
          </a:prstGeom>
          <a:noFill/>
          <a:ln/>
        </p:spPr>
        <p:txBody>
          <a:bodyPr wrap="square" lIns="0" tIns="0" rIns="0" bIns="127508" rtlCol="0" anchor="ctr">
            <a:spAutoFit/>
          </a:bodyPr>
          <a:lstStyle/>
          <a:p>
            <a:pPr marL="0" indent="0">
              <a:buNone/>
            </a:pPr>
            <a:r>
              <a:rPr lang="en-US" sz="180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Pacote Modelo: Classe Aluno - Métodos Especiais e Exemplo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428625" y="885825"/>
            <a:ext cx="8286750" cy="1196187"/>
          </a:xfrm>
          <a:prstGeom prst="rect">
            <a:avLst/>
          </a:prstGeom>
          <a:solidFill>
            <a:srgbClr val="FF006E">
              <a:alpha val="8000"/>
            </a:srgbClr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5" name="Shape 2"/>
          <p:cNvSpPr/>
          <p:nvPr/>
        </p:nvSpPr>
        <p:spPr>
          <a:xfrm>
            <a:off x="428625" y="885825"/>
            <a:ext cx="28575" cy="1196187"/>
          </a:xfrm>
          <a:prstGeom prst="rect">
            <a:avLst/>
          </a:prstGeom>
          <a:solidFill>
            <a:srgbClr val="FF0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542925" y="1000869"/>
            <a:ext cx="1154740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kern="0" spc="1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Método toString()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542925" y="1219646"/>
            <a:ext cx="8058150" cy="1538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Retorna uma representação legível de todos os dados do aluno em formato de string. Útil para exibir informações na tela</a:t>
            </a:r>
            <a:r>
              <a:rPr lang="en-US" sz="674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674" dirty="0"/>
          </a:p>
        </p:txBody>
      </p:sp>
      <p:sp>
        <p:nvSpPr>
          <p:cNvPr id="8" name="Shape 5"/>
          <p:cNvSpPr/>
          <p:nvPr/>
        </p:nvSpPr>
        <p:spPr>
          <a:xfrm>
            <a:off x="542925" y="1494830"/>
            <a:ext cx="8058150" cy="472883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542925" y="1414518"/>
            <a:ext cx="8058150" cy="633507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public</a:t>
            </a:r>
            <a:r>
              <a:rPr lang="en-US" sz="1000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String</a:t>
            </a:r>
            <a:r>
              <a:rPr lang="en-US" sz="10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toString() {
</a:t>
            </a:r>
            <a:r>
              <a:rPr lang="en-US" sz="1000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</a:t>
            </a:r>
            <a:r>
              <a:rPr lang="en-US" sz="1000" dirty="0">
                <a:solidFill>
                  <a:srgbClr val="FFD7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"ID: "</a:t>
            </a:r>
            <a:r>
              <a:rPr lang="en-US" sz="10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+ id + </a:t>
            </a:r>
            <a:r>
              <a:rPr lang="en-US" sz="1000" dirty="0">
                <a:solidFill>
                  <a:srgbClr val="FFD7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", Nome: "</a:t>
            </a:r>
            <a:r>
              <a:rPr lang="en-US" sz="10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+ nome + ...
 }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428624" y="2196312"/>
            <a:ext cx="8356649" cy="987623"/>
          </a:xfrm>
          <a:prstGeom prst="rect">
            <a:avLst/>
          </a:prstGeom>
          <a:solidFill>
            <a:srgbClr val="64FFDA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428625" y="2196312"/>
            <a:ext cx="28575" cy="987623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542925" y="2311356"/>
            <a:ext cx="1912639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kern="0" spc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Padrão de Nomenclatura Java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542925" y="2537427"/>
            <a:ext cx="8058150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Getters:</a:t>
            </a: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Cada método getter começa com o prefixo "get" seguido do nome do atributo com primeira letra maiúscula. Exemplo: </a:t>
            </a:r>
            <a:r>
              <a:rPr lang="en-US" sz="900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getNome()</a:t>
            </a: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900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getCpf()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542925" y="2745824"/>
            <a:ext cx="8300349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50" b="1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Setters:</a:t>
            </a:r>
            <a:r>
              <a:rPr lang="en-US" sz="7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Cada método setter começa com o prefixo "set" seguido do nome do atributo com primeira letra maiúscula e recebe um parâmetro. Exemplo: </a:t>
            </a:r>
            <a:r>
              <a:rPr lang="en-US" sz="750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setNome(String)</a:t>
            </a:r>
            <a:r>
              <a:rPr lang="en-US" sz="7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750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setCpf(String</a:t>
            </a:r>
            <a:r>
              <a:rPr lang="en-US" sz="674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634" dirty="0"/>
          </a:p>
        </p:txBody>
      </p:sp>
      <p:sp>
        <p:nvSpPr>
          <p:cNvPr id="15" name="Text 12"/>
          <p:cNvSpPr/>
          <p:nvPr/>
        </p:nvSpPr>
        <p:spPr>
          <a:xfrm>
            <a:off x="542925" y="2930735"/>
            <a:ext cx="5198539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Este padrão é essencial para o encapsulamento e facilita a leitura e manutenção do código Java</a:t>
            </a:r>
            <a:r>
              <a:rPr lang="en-US" sz="674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674" dirty="0"/>
          </a:p>
        </p:txBody>
      </p:sp>
      <p:sp>
        <p:nvSpPr>
          <p:cNvPr id="16" name="Shape 13"/>
          <p:cNvSpPr/>
          <p:nvPr/>
        </p:nvSpPr>
        <p:spPr>
          <a:xfrm>
            <a:off x="428625" y="3298236"/>
            <a:ext cx="8286750" cy="2060031"/>
          </a:xfrm>
          <a:prstGeom prst="rect">
            <a:avLst/>
          </a:prstGeom>
          <a:solidFill>
            <a:srgbClr val="00D4FF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Shape 14"/>
          <p:cNvSpPr/>
          <p:nvPr/>
        </p:nvSpPr>
        <p:spPr>
          <a:xfrm>
            <a:off x="428625" y="3298236"/>
            <a:ext cx="28575" cy="2219920"/>
          </a:xfrm>
          <a:prstGeom prst="rect">
            <a:avLst/>
          </a:prstGeom>
          <a:solidFill>
            <a:srgbClr val="00D4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5"/>
          <p:cNvSpPr/>
          <p:nvPr/>
        </p:nvSpPr>
        <p:spPr>
          <a:xfrm>
            <a:off x="542925" y="3413280"/>
            <a:ext cx="1504836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kern="0" spc="1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Exemplo de Uso Prático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542925" y="3632058"/>
            <a:ext cx="5807680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Demonstração completa de como criar um objeto Aluno, atribuir valores e exibir as informações</a:t>
            </a:r>
            <a:r>
              <a:rPr lang="en-US" sz="674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  <a:endParaRPr lang="en-US" sz="674" dirty="0"/>
          </a:p>
        </p:txBody>
      </p:sp>
      <p:sp>
        <p:nvSpPr>
          <p:cNvPr id="20" name="Shape 17"/>
          <p:cNvSpPr/>
          <p:nvPr/>
        </p:nvSpPr>
        <p:spPr>
          <a:xfrm>
            <a:off x="514350" y="3923854"/>
            <a:ext cx="8058150" cy="1339789"/>
          </a:xfrm>
          <a:prstGeom prst="rect">
            <a:avLst/>
          </a:prstGeom>
          <a:solidFill>
            <a:srgbClr val="000000">
              <a:alpha val="40000"/>
            </a:srgbClr>
          </a:solidFill>
          <a:ln w="99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1" name="Text 18"/>
          <p:cNvSpPr/>
          <p:nvPr/>
        </p:nvSpPr>
        <p:spPr>
          <a:xfrm>
            <a:off x="514350" y="3999346"/>
            <a:ext cx="8086725" cy="1175706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700" dirty="0" err="1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Aluno</a:t>
            </a:r>
            <a:r>
              <a:rPr lang="en-US" sz="7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aluno = </a:t>
            </a:r>
            <a:r>
              <a:rPr lang="en-US" sz="700" dirty="0">
                <a:solidFill>
                  <a:srgbClr val="FF00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new</a:t>
            </a:r>
            <a:r>
              <a:rPr lang="en-US" sz="700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Aluno</a:t>
            </a:r>
            <a:r>
              <a:rPr lang="en-US" sz="7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();
 aluno.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setNome</a:t>
            </a:r>
            <a:r>
              <a:rPr lang="en-US" sz="7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</a:t>
            </a:r>
            <a:r>
              <a:rPr lang="en-US" sz="700" dirty="0">
                <a:solidFill>
                  <a:srgbClr val="FFD7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"Pedro Amaral"</a:t>
            </a:r>
            <a:r>
              <a:rPr lang="en-US" sz="7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);
 aluno.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setCpf</a:t>
            </a:r>
            <a:r>
              <a:rPr lang="en-US" sz="7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</a:t>
            </a:r>
            <a:r>
              <a:rPr lang="en-US" sz="700" dirty="0">
                <a:solidFill>
                  <a:srgbClr val="FFD7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"12345678901"</a:t>
            </a:r>
            <a:r>
              <a:rPr lang="en-US" sz="7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);
 aluno.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setIdade</a:t>
            </a:r>
            <a:r>
              <a:rPr lang="en-US" sz="7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(10);
 aluno.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setSérie</a:t>
            </a:r>
            <a:r>
              <a:rPr lang="en-US" sz="7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</a:t>
            </a:r>
            <a:r>
              <a:rPr lang="en-US" sz="700" dirty="0">
                <a:solidFill>
                  <a:srgbClr val="FFD7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"Fundamental 1"</a:t>
            </a:r>
            <a:r>
              <a:rPr lang="en-US" sz="7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);
 aluno.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setTurno</a:t>
            </a:r>
            <a:r>
              <a:rPr lang="en-US" sz="7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</a:t>
            </a:r>
            <a:r>
              <a:rPr lang="en-US" sz="700" dirty="0">
                <a:solidFill>
                  <a:srgbClr val="FFD7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"Matutino"</a:t>
            </a:r>
            <a:r>
              <a:rPr lang="en-US" sz="7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);
 aluno.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setTelefone</a:t>
            </a:r>
            <a:r>
              <a:rPr lang="en-US" sz="7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</a:t>
            </a:r>
            <a:r>
              <a:rPr lang="en-US" sz="700" dirty="0">
                <a:solidFill>
                  <a:srgbClr val="FFD7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"5 199999000"</a:t>
            </a:r>
            <a:r>
              <a:rPr lang="en-US" sz="7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);
</a:t>
            </a:r>
            <a:r>
              <a:rPr lang="en-US" sz="700" i="1" dirty="0">
                <a:solidFill>
                  <a:srgbClr val="88888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Exibindo as informações do aluno</a:t>
            </a:r>
            <a:r>
              <a:rPr lang="en-US" sz="7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
</a:t>
            </a:r>
            <a:r>
              <a:rPr lang="en-US" sz="700" dirty="0">
                <a:solidFill>
                  <a:srgbClr val="00D4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</a:t>
            </a:r>
            <a:r>
              <a:rPr lang="en-US" sz="7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</a:t>
            </a:r>
            <a:r>
              <a:rPr lang="en-US" sz="7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println</a:t>
            </a:r>
            <a:r>
              <a:rPr lang="en-US" sz="7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(aluno.</a:t>
            </a:r>
            <a:r>
              <a:rPr lang="en-US" sz="700" dirty="0">
                <a:solidFill>
                  <a:srgbClr val="64FFD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toString</a:t>
            </a:r>
            <a:r>
              <a:rPr lang="en-US" sz="7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());</a:t>
            </a:r>
            <a:endParaRPr lang="en-US" sz="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4052</Words>
  <Application>Microsoft Office PowerPoint</Application>
  <PresentationFormat>Apresentação na tela (16:9)</PresentationFormat>
  <Paragraphs>457</Paragraphs>
  <Slides>20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JetBrains Mono</vt:lpstr>
      <vt:lpstr>Noto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Pedro Paulo Costa do Amaral</cp:lastModifiedBy>
  <cp:revision>109</cp:revision>
  <dcterms:created xsi:type="dcterms:W3CDTF">2025-10-27T14:24:16Z</dcterms:created>
  <dcterms:modified xsi:type="dcterms:W3CDTF">2025-10-28T02:53:03Z</dcterms:modified>
</cp:coreProperties>
</file>